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03" r:id="rId4"/>
    <p:sldMasterId id="2147484212" r:id="rId5"/>
    <p:sldMasterId id="2147484221" r:id="rId6"/>
  </p:sldMasterIdLst>
  <p:notesMasterIdLst>
    <p:notesMasterId r:id="rId39"/>
  </p:notesMasterIdLst>
  <p:sldIdLst>
    <p:sldId id="604" r:id="rId7"/>
    <p:sldId id="718" r:id="rId8"/>
    <p:sldId id="719" r:id="rId9"/>
    <p:sldId id="720" r:id="rId10"/>
    <p:sldId id="706" r:id="rId11"/>
    <p:sldId id="721" r:id="rId12"/>
    <p:sldId id="707" r:id="rId13"/>
    <p:sldId id="666" r:id="rId14"/>
    <p:sldId id="671" r:id="rId15"/>
    <p:sldId id="722" r:id="rId16"/>
    <p:sldId id="668" r:id="rId17"/>
    <p:sldId id="703" r:id="rId18"/>
    <p:sldId id="723" r:id="rId19"/>
    <p:sldId id="716" r:id="rId20"/>
    <p:sldId id="717" r:id="rId21"/>
    <p:sldId id="726" r:id="rId22"/>
    <p:sldId id="558" r:id="rId23"/>
    <p:sldId id="553" r:id="rId24"/>
    <p:sldId id="559" r:id="rId25"/>
    <p:sldId id="560" r:id="rId26"/>
    <p:sldId id="709" r:id="rId27"/>
    <p:sldId id="673" r:id="rId28"/>
    <p:sldId id="725" r:id="rId29"/>
    <p:sldId id="724" r:id="rId30"/>
    <p:sldId id="557" r:id="rId31"/>
    <p:sldId id="714" r:id="rId32"/>
    <p:sldId id="711" r:id="rId33"/>
    <p:sldId id="712" r:id="rId34"/>
    <p:sldId id="583" r:id="rId35"/>
    <p:sldId id="715" r:id="rId36"/>
    <p:sldId id="678" r:id="rId37"/>
    <p:sldId id="700" r:id="rId38"/>
  </p:sldIdLst>
  <p:sldSz cx="9144000" cy="6858000" type="screen4x3"/>
  <p:notesSz cx="6797675" cy="9926638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F2BD3"/>
    <a:srgbClr val="007E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0527D7C-CBB8-C879-31E3-28AD589FD176}" v="792" dt="2025-09-01T08:06:35.94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Světlý styl 3 – zvýraznění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Světlý styl 1 – zvýraznění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14" autoAdjust="0"/>
    <p:restoredTop sz="78752" autoAdjust="0"/>
  </p:normalViewPr>
  <p:slideViewPr>
    <p:cSldViewPr>
      <p:cViewPr varScale="1">
        <p:scale>
          <a:sx n="58" d="100"/>
          <a:sy n="58" d="100"/>
        </p:scale>
        <p:origin x="1504" y="28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theme" Target="theme/theme1.xml"/><Relationship Id="rId7" Type="http://schemas.openxmlformats.org/officeDocument/2006/relationships/slide" Target="slides/slide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tableStyles" Target="tableStyles.xml"/><Relationship Id="rId8" Type="http://schemas.openxmlformats.org/officeDocument/2006/relationships/slide" Target="slides/slide2.xml"/><Relationship Id="rId3" Type="http://schemas.openxmlformats.org/officeDocument/2006/relationships/customXml" Target="../customXml/item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8-29T08:18:24.866"/>
    </inkml:context>
    <inkml:brush xml:id="br0">
      <inkml:brushProperty name="width" value="0.035" units="cm"/>
      <inkml:brushProperty name="height" value="0.035" units="cm"/>
      <inkml:brushProperty name="color" value="#E71224"/>
    </inkml:brush>
  </inkml:definitions>
  <inkml:trace contextRef="#ctx0" brushRef="#br0">1 314 24575,'562'0'0,"-552"0"0,0 1 0,0 0 0,0 0 0,0 1 0,0 1 0,-1 0 0,10 4 0,6 4 0,28 19 0,-15-9 0,8-1 0,-37-16 0,0-1 0,0 1 0,0 0 0,-1 1 0,0 0 0,0 0 0,9 8 0,9 13 0,-20-19 0,-1 0 0,2-1 0,-1 0 0,1 0 0,-1 0 0,2-1 0,-1 0 0,1-1 0,-1 0 0,1 0 0,0 0 0,12 3 0,46 7 0,70 15 0,-89-25 0,0-1 0,62-5 0,-24 0 0,-72 2 0,1 1 0,-1-1 0,1 2 0,-1 0 0,24 7 0,-31-7 0,-1 0 0,0 1 0,0-1 0,0 1 0,-1 0 0,1 0 0,-1 0 0,0 1 0,0 0 0,0 0 0,0 0 0,0 0 0,-1 0 0,0 1 0,0 0 0,0-1 0,2 7 0,6 14 0,-9-17 0,1 0 0,0-1 0,1 1 0,0-1 0,0 0 0,1 0 0,5 6 0,19 21 0,21 19 0,-37-42 0,-1 1 0,0 1 0,16 23 0,-23-31 0,-1 0 0,1 0 0,0-1 0,1 1 0,-1-1 0,0-1 0,1 1 0,0-1 0,0 0 0,0 0 0,10 3 0,-6-3 0,0 2 0,-1 0 0,16 9 0,-21-11 0,11 9 0,1 0 0,0-1 0,1-1 0,0-1 0,30 13 0,-28-16 0,1-1 0,0-1 0,0-1 0,30 2 0,84-6 0,-53-1 0,14 0 0,108 4 0,-201-1 0,1-1 0,-1 0 0,0 1 0,0-1 0,1 1 0,-1 0 0,0 0 0,0 0 0,0 0 0,0 0 0,0 0 0,0 0 0,0 1 0,-1-1 0,1 0 0,0 1 0,-1 0 0,1-1 0,-1 1 0,1 0 0,-1 0 0,0 0 0,0 0 0,0 0 0,0 0 0,0 0 0,-1 0 0,1 1 0,0-1 0,-1 2 0,2 8 0,-1 1 0,0-1 0,-1 0 0,-2 19 0,0-9 0,3 4 0,0 0 0,7 33 0,-4-28 0,1 34 0,-7 40 0,4 77 0,-2-177 0,1-1 0,0 1 0,0 0 0,0 0 0,0-1 0,1 1 0,0-1 0,0 1 0,0-1 0,0 0 0,1 1 0,0-1 0,-1-1 0,2 1 0,-1 0 0,0-1 0,1 1 0,-1-1 0,9 5 0,-5-4 0,1 0 0,-1-1 0,1 0 0,0-1 0,0 1 0,0-1 0,0-1 0,0 0 0,0 0 0,16 0 0,-7-1 0,-4 0 0,-1 0 0,1-1 0,-1 0 0,22-5 0,-31 5 0,0 0 0,0 0 0,0 0 0,0-1 0,0 1 0,-1-1 0,1 1 0,0-1 0,-1 0 0,1 0 0,-1 0 0,0-1 0,0 1 0,0-1 0,0 1 0,0-1 0,-1 1 0,1-1 0,-1 0 0,1 0 0,-1 0 0,0 0 0,1-5 0,5-15 0,0 1 0,2 1 0,11-24 0,-7 18 0,10-30 0,-13 30 0,26-47 0,-22 45 0,-10 20 0,0-1 0,-1 1 0,0-1 0,-1 0 0,0 0 0,0 0 0,-1-13 0,-2-76 0,-2 45 0,3 38 0,0 0 0,1 0 0,0 0 0,1 1 0,1-1 0,0 1 0,9-22 0,-3 10 0,-4 13 0,0 0 0,1 0 0,0 0 0,1 1 0,1 0 0,16-22 0,-10 17 0,-1 0 0,20-39 0,-23 38 0,0 1 0,2 0 0,18-23 0,-20 31 0,-1 1 0,17-11 0,-17 14 0,0-1 0,-1 0 0,0-1 0,14-15 0,66-87 0,-66 84 0,5-8 0,-21 24 0,0 0 0,-2-1 0,1 0 0,-1 0 0,0 0 0,2-15 0,-3 15 0,1-1 0,1 2 0,0-1 0,1 1 0,0-1 0,0 1 0,10-11 0,6-11 0,-17 23 0,0 1 0,0 0 0,1 0 0,0 1 0,0-1 0,1 1 0,0 1 0,0-1 0,1 1 0,-1 0 0,1 1 0,9-5 0,27-15 0,-37 20 0,0 0 0,0 1 0,0 0 0,0 0 0,1 0 0,0 1 0,0 1 0,0-1 0,0 1 0,0 1 0,10-2 0,-12 3 0,4 0 0,-1 0 0,0-1 0,0 0 0,0-1 0,1 0 0,-2 0 0,17-7 0,-8 3 0,-1 0 0,1 1 0,1 1 0,33-4 0,-28 5 0,0-1 0,23-7 0,-16 2 0,54-7 0,-13 4 0,-33 7 0,-1 1 0,1 2 0,60 4 0,-21-1 0,-50-1 0,0 1 0,0 1 0,47 9 0,-49-6 0,-20-4 0,1 0 0,-1 0 0,0 0 0,0 0 0,0 1 0,0 0 0,0 0 0,-1 0 0,1 1 0,0-1 0,-1 1 0,0 0 0,0 1 0,0-1 0,5 5 0,-2 2 0,0 0 0,-1 0 0,0 1 0,-1 0 0,6 14 0,-7-13 0,2 0 0,0 0 0,0-1 0,8 12 0,-9-16-13,0 1 0,-1 0 0,0 0 0,-1 0 0,0 1 0,3 11 0,1 3-1261,-2-7-5552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8-29T08:19:15.577"/>
    </inkml:context>
    <inkml:brush xml:id="br0">
      <inkml:brushProperty name="width" value="0.3" units="cm"/>
      <inkml:brushProperty name="height" value="0.6" units="cm"/>
      <inkml:brushProperty name="color" value="#EF0C4D"/>
      <inkml:brushProperty name="tip" value="rectangle"/>
      <inkml:brushProperty name="rasterOp" value="maskPen"/>
      <inkml:brushProperty name="ignorePressure" value="1"/>
    </inkml:brush>
  </inkml:definitions>
  <inkml:trace contextRef="#ctx0" brushRef="#br0">0 336,'489'0,"-470"-1,1-1,24-6,27-2,-50 8,29-7,-30 4,34-2,-30 7,-1 1,1 1,-1 1,1 1,40 12,-49-10,1 1,-2 0,1 2,-1-1,18 15,-22-14,0-2,0 1,1-2,0 1,1-1,-1-1,1 0,0-1,1 0,15 3,-5-6,29-1,-34-1,0 1,-1 0,23 5,-36-4,0 0,0 1,0 0,0 0,0 0,0 0,0 1,-1 0,0 0,1 0,-1 0,0 0,0 0,-1 1,1-1,3 7,-4-5,1-1,0 0,1 0,-1 0,1 0,-1-1,1 1,0-1,0 0,1 0,5 3,26 7,0-3,40 8,-52-13,1 0,0 0,45 15,-54-15,0-1,0 0,29 2,8 2,-47-6,0 0,-1 0,1 1,-1 0,0 0,1 0,-1 1,-1-1,1 1,0 0,-1 1,0-1,0 1,0 0,-1 0,4 5,-2-1,1 1,-2 0,1 0,-1 0,-1 0,0 1,0-1,1 14,-4-19,1 1,0 0,0-1,0 1,0-1,1 1,0-1,0 0,1 0,-1 0,1 0,0 0,1-1,6 8,20 31,-26-36,0 0,0 0,1-1,0 1,0-1,1-1,0 1,9 7,-8-9,0 0,0-1,1 1,-1-1,1-1,0 1,0-1,9 1,6-1,36-1,-56-1,2 0,0 0,0 1,0 0,0 0,0 0,0 0,0 1,-1 0,1 0,0 0,-1 0,0 1,0 0,1 0,-2 0,1 0,7 8,15 12,-21-20,0 1,1-1,-1-1,1 1,0-1,0 0,0 0,0 0,0-1,0 0,8 0,12 0,37-3,-24 0,-28 2,4-1,-1 1,1 0,0 2,23 4,-34-5,0 0,1 1,-1-1,0 1,0 0,0 0,-1 1,1-1,0 1,-1 0,0 0,0 0,0 0,0 1,0-1,0 1,-1 0,0-1,0 1,2 5,5 15,-7-18,-1-1,1 1,0-1,1 0,-1 0,1 0,0 0,1 0,-1 0,1-1,0 0,0 0,5 5,-1-4,-1 1,0 0,0 1,-1 0,1 0,-2 0,1 1,-1 0,0 0,0 0,-1 0,0 1,-1 0,0 0,0 0,-1 0,0 0,-1 1,0-1,0 10,0 13,-1-21,0 1,1-1,1 1,3 14,-4-22,1 0,-1-1,1 1,0-1,0 1,0-1,0 1,1-1,-1 0,1 0,0-1,0 1,0 0,0-1,1 0,4 3,46 31,-38-24,30 15,-40-24,0 0,1 0,-1-1,1 0,-1-1,1 1,0-1,12 0,-16-1,-1 0,0 0,0-1,1 1,-1-1,0 1,0-1,0 0,1 1,-1-1,0 0,0-1,0 1,0 0,3-3,-1-1,0 0,0 0,0 0,3-7,13-17,-16 25,-1 0,0-1,0 1,0-1,0 0,-1 0,0 0,0 0,-1-1,1 1,0-9,1-8,-2-37,-1 42,0-1,5-30,-2 40,0-1,0 1,1 0,0 0,0 1,1-1,0 1,0 0,9-8,-8 8,-1 1,1-1,-1 1,-1-1,1-1,-1 1,-1-1,1 0,-1 1,4-17,-4-10,-2-1,-3-54,-1 12,4 56,0-1,2 1,9-38,26-60,-7 24,-2 4,-27 87,1 0,-1 0,1 0,0 1,0 0,0-1,1 1,-1 0,1 0,0 1,0-1,7-3,-5 3,0-1,-1 0,1 0,-1 0,7-7,-6 2,0 0,-1 0,0 0,8-19,-11 21,1 0,0-1,1 1,-1 1,1-1,1 1,-1-1,1 1,1 0,-1 1,9-8,39-18,-38 23,-1 0,0-1,18-14,-26 17,1 0,1 1,-1 0,1 1,0 0,0 0,0 0,0 1,1 0,-1 1,1 0,0 0,0 1,-1 0,1 1,13 0,2-1,0-2,0-1,-1-1,33-10,-40 10,9-4,-1-1,0-1,0-2,-1 0,-1-1,31-26,-36 29,2 0,-1 2,2 0,-1 1,1 1,21-5,-17 8,1 0,-1 2,1 1,45 3,-12 0,314-2,-365 0,0 0,0 0,0 1,-1-1,1 1,0 1,0 0,-1 0,1 0,-1 0,0 1,0 0,0 1,0-1,0 1,0 0,-1 1,0-1,0 1,0 0,6 9,-5-6,0-1,1 0,0 0,0 0,1-1,0 0,0-1,0 0,1 0,0-1,0 0,0 0,0-1,0 0,1 0,-1-2,12 2,0-1,-3-2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>
            <a:extLst>
              <a:ext uri="{FF2B5EF4-FFF2-40B4-BE49-F238E27FC236}">
                <a16:creationId xmlns:a16="http://schemas.microsoft.com/office/drawing/2014/main" id="{80EC3ECF-373D-447A-9EBE-56EC6F90D82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705589DC-F011-4657-BCF2-CC3FA39A61C8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686CD23B-84DF-4B4B-9310-E852F4E3E415}" type="datetimeFigureOut">
              <a:rPr lang="cs-CZ"/>
              <a:pPr>
                <a:defRPr/>
              </a:pPr>
              <a:t>01.09.2025</a:t>
            </a:fld>
            <a:endParaRPr lang="cs-CZ" dirty="0"/>
          </a:p>
        </p:txBody>
      </p:sp>
      <p:sp>
        <p:nvSpPr>
          <p:cNvPr id="4" name="Zástupný symbol pro obrázek snímku 3">
            <a:extLst>
              <a:ext uri="{FF2B5EF4-FFF2-40B4-BE49-F238E27FC236}">
                <a16:creationId xmlns:a16="http://schemas.microsoft.com/office/drawing/2014/main" id="{54DB3C0C-94ED-468D-A166-5195FD49D91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 dirty="0"/>
          </a:p>
        </p:txBody>
      </p:sp>
      <p:sp>
        <p:nvSpPr>
          <p:cNvPr id="5" name="Zástupný symbol pro poznámky 4">
            <a:extLst>
              <a:ext uri="{FF2B5EF4-FFF2-40B4-BE49-F238E27FC236}">
                <a16:creationId xmlns:a16="http://schemas.microsoft.com/office/drawing/2014/main" id="{A1F52DE9-CEE6-488E-B11C-5B7AA9E4BA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noProof="0"/>
              <a:t>Klepnutím lze upravit styly předlohy textu.</a:t>
            </a:r>
          </a:p>
          <a:p>
            <a:pPr lvl="1"/>
            <a:r>
              <a:rPr lang="cs-CZ" noProof="0"/>
              <a:t>Druhá úroveň</a:t>
            </a:r>
          </a:p>
          <a:p>
            <a:pPr lvl="2"/>
            <a:r>
              <a:rPr lang="cs-CZ" noProof="0"/>
              <a:t>Třetí úroveň</a:t>
            </a:r>
          </a:p>
          <a:p>
            <a:pPr lvl="3"/>
            <a:r>
              <a:rPr lang="cs-CZ" noProof="0"/>
              <a:t>Čtvrtá úroveň</a:t>
            </a:r>
          </a:p>
          <a:p>
            <a:pPr lvl="4"/>
            <a:r>
              <a:rPr lang="cs-CZ" noProof="0"/>
              <a:t>Pátá úroveň</a:t>
            </a:r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58923F33-6801-4D1A-B68E-B8B0A320841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7D5576A3-48CE-4030-AED8-52761767CEF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784C0E9-0FF2-4F65-BB17-06BC614A7DFB}" type="slidenum">
              <a:rPr lang="cs-CZ" altLang="cs-CZ"/>
              <a:pPr/>
              <a:t>‹#›</a:t>
            </a:fld>
            <a:endParaRPr lang="cs-CZ" alt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84C0E9-0FF2-4F65-BB17-06BC614A7DFB}" type="slidenum">
              <a:rPr lang="cs-CZ" altLang="cs-CZ" smtClean="0"/>
              <a:pPr/>
              <a:t>1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8446389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784C0E9-0FF2-4F65-BB17-06BC614A7DFB}" type="slidenum">
              <a:rPr kumimoji="0" lang="cs-CZ" alt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cs-CZ" alt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86380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84C0E9-0FF2-4F65-BB17-06BC614A7DFB}" type="slidenum">
              <a:rPr lang="cs-CZ" altLang="cs-CZ" smtClean="0"/>
              <a:pPr/>
              <a:t>22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28425410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3C4FED-0361-5502-66B9-A5F6B0DCAC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>
            <a:extLst>
              <a:ext uri="{FF2B5EF4-FFF2-40B4-BE49-F238E27FC236}">
                <a16:creationId xmlns:a16="http://schemas.microsoft.com/office/drawing/2014/main" id="{B0B47FED-231A-AD76-D21E-54684F012F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>
            <a:extLst>
              <a:ext uri="{FF2B5EF4-FFF2-40B4-BE49-F238E27FC236}">
                <a16:creationId xmlns:a16="http://schemas.microsoft.com/office/drawing/2014/main" id="{6335AACA-788A-B9A3-C227-540DC332B5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44DE7FBA-6F90-CEDC-298F-C1B2FAB9E3B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84C0E9-0FF2-4F65-BB17-06BC614A7DFB}" type="slidenum">
              <a:rPr lang="cs-CZ" altLang="cs-CZ" smtClean="0"/>
              <a:pPr/>
              <a:t>23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6265175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84C0E9-0FF2-4F65-BB17-06BC614A7DFB}" type="slidenum">
              <a:rPr lang="cs-CZ" altLang="cs-CZ" smtClean="0"/>
              <a:pPr/>
              <a:t>24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94553762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111BF9-585F-D27B-A5F6-BEAC02BB51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>
            <a:extLst>
              <a:ext uri="{FF2B5EF4-FFF2-40B4-BE49-F238E27FC236}">
                <a16:creationId xmlns:a16="http://schemas.microsoft.com/office/drawing/2014/main" id="{D2B2692A-CEE2-5829-4F1C-ABB7F15FDF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>
            <a:extLst>
              <a:ext uri="{FF2B5EF4-FFF2-40B4-BE49-F238E27FC236}">
                <a16:creationId xmlns:a16="http://schemas.microsoft.com/office/drawing/2014/main" id="{84A5DC65-3B73-89A1-DB6E-522B2711F5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EF96BB31-B260-CB8A-0553-93A358CD68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784C0E9-0FF2-4F65-BB17-06BC614A7DFB}" type="slidenum">
              <a:rPr kumimoji="0" lang="cs-CZ" alt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cs-CZ" alt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854708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84C0E9-0FF2-4F65-BB17-06BC614A7DFB}" type="slidenum">
              <a:rPr lang="cs-CZ" altLang="cs-CZ" smtClean="0"/>
              <a:pPr/>
              <a:t>31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01798972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84C0E9-0FF2-4F65-BB17-06BC614A7DFB}" type="slidenum">
              <a:rPr lang="cs-CZ" altLang="cs-CZ" smtClean="0"/>
              <a:pPr/>
              <a:t>32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0569248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C299A6-7427-4F4A-0363-77FA4B60D3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>
            <a:extLst>
              <a:ext uri="{FF2B5EF4-FFF2-40B4-BE49-F238E27FC236}">
                <a16:creationId xmlns:a16="http://schemas.microsoft.com/office/drawing/2014/main" id="{298748E7-BF8A-08F5-A786-93476C3BE0C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>
            <a:extLst>
              <a:ext uri="{FF2B5EF4-FFF2-40B4-BE49-F238E27FC236}">
                <a16:creationId xmlns:a16="http://schemas.microsoft.com/office/drawing/2014/main" id="{AFD28D06-C577-FFC5-94FE-4E1EEAB5920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84535CE8-F4EB-7907-D9C7-FDEB34E7C38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84C0E9-0FF2-4F65-BB17-06BC614A7DFB}" type="slidenum">
              <a:rPr lang="cs-CZ" altLang="cs-CZ" smtClean="0"/>
              <a:pPr/>
              <a:t>2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2440570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84C0E9-0FF2-4F65-BB17-06BC614A7DFB}" type="slidenum">
              <a:rPr lang="cs-CZ" altLang="cs-CZ" smtClean="0"/>
              <a:pPr/>
              <a:t>3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360156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84C0E9-0FF2-4F65-BB17-06BC614A7DFB}" type="slidenum">
              <a:rPr lang="cs-CZ" altLang="cs-CZ" smtClean="0"/>
              <a:pPr/>
              <a:t>7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8718170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84C0E9-0FF2-4F65-BB17-06BC614A7DFB}" type="slidenum">
              <a:rPr lang="cs-CZ" altLang="cs-CZ" smtClean="0"/>
              <a:pPr/>
              <a:t>8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8139280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84C0E9-0FF2-4F65-BB17-06BC614A7DFB}" type="slidenum">
              <a:rPr lang="cs-CZ" altLang="cs-CZ" smtClean="0"/>
              <a:pPr/>
              <a:t>10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6420832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84C0E9-0FF2-4F65-BB17-06BC614A7DFB}" type="slidenum">
              <a:rPr lang="cs-CZ" altLang="cs-CZ" smtClean="0"/>
              <a:pPr/>
              <a:t>11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5239758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84C0E9-0FF2-4F65-BB17-06BC614A7DFB}" type="slidenum">
              <a:rPr lang="cs-CZ" altLang="cs-CZ" smtClean="0"/>
              <a:pPr/>
              <a:t>12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6479462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84C0E9-0FF2-4F65-BB17-06BC614A7DFB}" type="slidenum">
              <a:rPr lang="cs-CZ" altLang="cs-CZ" smtClean="0"/>
              <a:pPr/>
              <a:t>14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648597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467544" y="3212976"/>
            <a:ext cx="8064896" cy="1470025"/>
          </a:xfrm>
        </p:spPr>
        <p:txBody>
          <a:bodyPr anchor="t">
            <a:normAutofit/>
          </a:bodyPr>
          <a:lstStyle>
            <a:lvl1pPr>
              <a:lnSpc>
                <a:spcPts val="4500"/>
              </a:lnSpc>
              <a:defRPr sz="4500" b="1">
                <a:solidFill>
                  <a:schemeClr val="bg1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467544" y="4725144"/>
            <a:ext cx="8064896" cy="504056"/>
          </a:xfrm>
        </p:spPr>
        <p:txBody>
          <a:bodyPr/>
          <a:lstStyle>
            <a:lvl1pPr marL="0" indent="0" algn="l">
              <a:lnSpc>
                <a:spcPts val="3500"/>
              </a:lnSpc>
              <a:buNone/>
              <a:defRPr sz="3000" b="1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můžete upravit styl předlohy.</a:t>
            </a:r>
            <a:endParaRPr lang="cs-CZ" dirty="0"/>
          </a:p>
        </p:txBody>
      </p:sp>
      <p:sp>
        <p:nvSpPr>
          <p:cNvPr id="9" name="Zástupný symbol pro text 8"/>
          <p:cNvSpPr>
            <a:spLocks noGrp="1"/>
          </p:cNvSpPr>
          <p:nvPr>
            <p:ph type="body" sz="quarter" idx="10"/>
          </p:nvPr>
        </p:nvSpPr>
        <p:spPr>
          <a:xfrm>
            <a:off x="468313" y="5589588"/>
            <a:ext cx="8135937" cy="503237"/>
          </a:xfrm>
        </p:spPr>
        <p:txBody>
          <a:bodyPr anchor="ctr"/>
          <a:lstStyle>
            <a:lvl1pPr algn="l">
              <a:buNone/>
              <a:defRPr sz="1800" baseline="0"/>
            </a:lvl1pPr>
          </a:lstStyle>
          <a:p>
            <a:pPr lvl="0"/>
            <a:r>
              <a:rPr lang="cs-CZ"/>
              <a:t>Upravte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7600170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ředělový list">
    <p:bg>
      <p:bgPr>
        <a:solidFill>
          <a:srgbClr val="007EC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67544" y="3212976"/>
            <a:ext cx="8064896" cy="1500187"/>
          </a:xfrm>
        </p:spPr>
        <p:txBody>
          <a:bodyPr/>
          <a:lstStyle>
            <a:lvl1pPr marL="0" indent="0">
              <a:lnSpc>
                <a:spcPts val="4500"/>
              </a:lnSpc>
              <a:buNone/>
              <a:defRPr sz="45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2819320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na dva řád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2348880"/>
            <a:ext cx="8229600" cy="4247133"/>
          </a:xfrm>
        </p:spPr>
        <p:txBody>
          <a:bodyPr/>
          <a:lstStyle>
            <a:lvl1pPr marL="360000" indent="-360000" algn="just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―"/>
              <a:defRPr/>
            </a:lvl1pPr>
            <a:lvl2pPr marL="720000" indent="-360000">
              <a:spcBef>
                <a:spcPts val="600"/>
              </a:spcBef>
              <a:defRPr sz="2000"/>
            </a:lvl2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</p:txBody>
      </p:sp>
      <p:sp>
        <p:nvSpPr>
          <p:cNvPr id="7" name="Zástupný symbol pro text 6"/>
          <p:cNvSpPr>
            <a:spLocks noGrp="1"/>
          </p:cNvSpPr>
          <p:nvPr>
            <p:ph type="body" sz="quarter" idx="12"/>
          </p:nvPr>
        </p:nvSpPr>
        <p:spPr>
          <a:xfrm>
            <a:off x="467544" y="1268760"/>
            <a:ext cx="8136903" cy="914400"/>
          </a:xfrm>
        </p:spPr>
        <p:txBody>
          <a:bodyPr/>
          <a:lstStyle>
            <a:lvl1pPr marL="0" indent="0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buNone/>
              <a:defRPr sz="3000" b="1" baseline="0">
                <a:solidFill>
                  <a:srgbClr val="007EC7"/>
                </a:solidFill>
              </a:defRPr>
            </a:lvl1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3"/>
          </p:nvPr>
        </p:nvSpPr>
        <p:spPr>
          <a:xfrm>
            <a:off x="468313" y="6453188"/>
            <a:ext cx="6911975" cy="288925"/>
          </a:xfrm>
        </p:spPr>
        <p:txBody>
          <a:bodyPr/>
          <a:lstStyle>
            <a:lvl1pPr>
              <a:defRPr dirty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4"/>
          </p:nvPr>
        </p:nvSpPr>
        <p:spPr>
          <a:xfrm>
            <a:off x="7451725" y="6453188"/>
            <a:ext cx="1223963" cy="288925"/>
          </a:xfrm>
        </p:spPr>
        <p:txBody>
          <a:bodyPr/>
          <a:lstStyle>
            <a:lvl1pPr>
              <a:defRPr/>
            </a:lvl1pPr>
          </a:lstStyle>
          <a:p>
            <a:fld id="{416519FA-568B-4FB4-B9E4-6EBE00DD5C67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40706381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39552" y="3068960"/>
            <a:ext cx="8064896" cy="648072"/>
          </a:xfrm>
        </p:spPr>
        <p:txBody>
          <a:bodyPr anchor="ctr"/>
          <a:lstStyle>
            <a:lvl1pPr marL="0" indent="0">
              <a:buNone/>
              <a:defRPr sz="21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39552" y="3789039"/>
            <a:ext cx="3957836" cy="2520281"/>
          </a:xfrm>
        </p:spPr>
        <p:txBody>
          <a:bodyPr/>
          <a:lstStyle>
            <a:lvl1pPr>
              <a:defRPr sz="21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3789039"/>
            <a:ext cx="3959423" cy="2520281"/>
          </a:xfrm>
        </p:spPr>
        <p:txBody>
          <a:bodyPr/>
          <a:lstStyle>
            <a:lvl1pPr>
              <a:defRPr sz="21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</p:txBody>
      </p:sp>
      <p:sp>
        <p:nvSpPr>
          <p:cNvPr id="11" name="Zástupný symbol pro text 10"/>
          <p:cNvSpPr>
            <a:spLocks noGrp="1"/>
          </p:cNvSpPr>
          <p:nvPr>
            <p:ph type="body" sz="quarter" idx="13"/>
          </p:nvPr>
        </p:nvSpPr>
        <p:spPr>
          <a:xfrm>
            <a:off x="539552" y="1268760"/>
            <a:ext cx="8064896" cy="936104"/>
          </a:xfrm>
        </p:spPr>
        <p:txBody>
          <a:bodyPr anchor="ctr"/>
          <a:lstStyle>
            <a:lvl1pPr marL="0" indent="0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buNone/>
              <a:defRPr sz="3000" b="1">
                <a:solidFill>
                  <a:srgbClr val="007EC7"/>
                </a:solidFill>
              </a:defRPr>
            </a:lvl1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7" name="Zástupný symbol pro zápatí 7"/>
          <p:cNvSpPr>
            <a:spLocks noGrp="1"/>
          </p:cNvSpPr>
          <p:nvPr>
            <p:ph type="ftr" sz="quarter" idx="14"/>
          </p:nvPr>
        </p:nvSpPr>
        <p:spPr>
          <a:xfrm>
            <a:off x="539750" y="6524625"/>
            <a:ext cx="6840538" cy="217488"/>
          </a:xfrm>
        </p:spPr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Zástupný symbol pro číslo snímku 8"/>
          <p:cNvSpPr>
            <a:spLocks noGrp="1"/>
          </p:cNvSpPr>
          <p:nvPr>
            <p:ph type="sldNum" sz="quarter" idx="15"/>
          </p:nvPr>
        </p:nvSpPr>
        <p:spPr>
          <a:xfrm>
            <a:off x="7451725" y="6524625"/>
            <a:ext cx="1152525" cy="217488"/>
          </a:xfrm>
        </p:spPr>
        <p:txBody>
          <a:bodyPr/>
          <a:lstStyle>
            <a:lvl1pPr>
              <a:defRPr/>
            </a:lvl1pPr>
          </a:lstStyle>
          <a:p>
            <a:fld id="{8F41D4D0-9F76-4865-8CCE-55E8EE391562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810105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39552" y="2708921"/>
            <a:ext cx="3957836" cy="3600400"/>
          </a:xfrm>
        </p:spPr>
        <p:txBody>
          <a:bodyPr/>
          <a:lstStyle>
            <a:lvl1pPr>
              <a:defRPr sz="21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708921"/>
            <a:ext cx="3959423" cy="3600400"/>
          </a:xfrm>
        </p:spPr>
        <p:txBody>
          <a:bodyPr/>
          <a:lstStyle>
            <a:lvl1pPr>
              <a:defRPr sz="21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</p:txBody>
      </p:sp>
      <p:sp>
        <p:nvSpPr>
          <p:cNvPr id="11" name="Zástupný symbol pro text 10"/>
          <p:cNvSpPr>
            <a:spLocks noGrp="1"/>
          </p:cNvSpPr>
          <p:nvPr>
            <p:ph type="body" sz="quarter" idx="13"/>
          </p:nvPr>
        </p:nvSpPr>
        <p:spPr>
          <a:xfrm>
            <a:off x="539552" y="1268760"/>
            <a:ext cx="8064896" cy="792088"/>
          </a:xfrm>
        </p:spPr>
        <p:txBody>
          <a:bodyPr anchor="ctr"/>
          <a:lstStyle>
            <a:lvl1pPr marL="0" indent="0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buNone/>
              <a:defRPr sz="3000" b="1">
                <a:solidFill>
                  <a:srgbClr val="007EC7"/>
                </a:solidFill>
              </a:defRPr>
            </a:lvl1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7" name="Zástupný symbol pro zápatí 7"/>
          <p:cNvSpPr>
            <a:spLocks noGrp="1"/>
          </p:cNvSpPr>
          <p:nvPr>
            <p:ph type="ftr" sz="quarter" idx="14"/>
          </p:nvPr>
        </p:nvSpPr>
        <p:spPr>
          <a:xfrm>
            <a:off x="539750" y="6524625"/>
            <a:ext cx="6840538" cy="217488"/>
          </a:xfrm>
        </p:spPr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Zástupný symbol pro číslo snímku 8"/>
          <p:cNvSpPr>
            <a:spLocks noGrp="1"/>
          </p:cNvSpPr>
          <p:nvPr>
            <p:ph type="sldNum" sz="quarter" idx="15"/>
          </p:nvPr>
        </p:nvSpPr>
        <p:spPr>
          <a:xfrm>
            <a:off x="7451725" y="6524625"/>
            <a:ext cx="1152525" cy="217488"/>
          </a:xfrm>
        </p:spPr>
        <p:txBody>
          <a:bodyPr/>
          <a:lstStyle>
            <a:lvl1pPr>
              <a:defRPr/>
            </a:lvl1pPr>
          </a:lstStyle>
          <a:p>
            <a:fld id="{07896E58-1022-430D-9078-12A9C966D1A6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4755696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věrečný list">
    <p:bg>
      <p:bgPr>
        <a:solidFill>
          <a:srgbClr val="007EC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67544" y="3212977"/>
            <a:ext cx="8064896" cy="1080119"/>
          </a:xfrm>
        </p:spPr>
        <p:txBody>
          <a:bodyPr/>
          <a:lstStyle>
            <a:lvl1pPr marL="0" indent="0">
              <a:lnSpc>
                <a:spcPts val="4500"/>
              </a:lnSpc>
              <a:buNone/>
              <a:defRPr sz="45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36205539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50" b="0" i="0">
                <a:solidFill>
                  <a:srgbClr val="FFC00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800" b="0" i="0">
                <a:solidFill>
                  <a:srgbClr val="4D4D4D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9/1/2025</a:t>
            </a:fld>
            <a:endParaRPr lang="en-US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9506078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adpis na 1 řád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824537"/>
          </a:xfrm>
          <a:prstGeom prst="rect">
            <a:avLst/>
          </a:prstGeom>
        </p:spPr>
        <p:txBody>
          <a:bodyPr/>
          <a:lstStyle>
            <a:lvl1pPr marL="360000" indent="-360000" algn="l">
              <a:lnSpc>
                <a:spcPct val="100000"/>
              </a:lnSpc>
              <a:spcBef>
                <a:spcPts val="600"/>
              </a:spcBef>
              <a:spcAft>
                <a:spcPts val="1000"/>
              </a:spcAft>
              <a:buFont typeface="Arial" pitchFamily="34" charset="0"/>
              <a:buChar char="―"/>
              <a:defRPr sz="2400"/>
            </a:lvl1pPr>
            <a:lvl2pPr marL="720000" indent="-360000" algn="l">
              <a:lnSpc>
                <a:spcPct val="100000"/>
              </a:lnSpc>
              <a:spcBef>
                <a:spcPts val="600"/>
              </a:spcBef>
              <a:spcAft>
                <a:spcPts val="1000"/>
              </a:spcAft>
              <a:defRPr sz="2400"/>
            </a:lvl2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</p:txBody>
      </p:sp>
      <p:sp>
        <p:nvSpPr>
          <p:cNvPr id="7" name="Zástupný symbol pro text 6"/>
          <p:cNvSpPr>
            <a:spLocks noGrp="1"/>
          </p:cNvSpPr>
          <p:nvPr>
            <p:ph type="body" sz="quarter" idx="12"/>
          </p:nvPr>
        </p:nvSpPr>
        <p:spPr>
          <a:xfrm>
            <a:off x="467544" y="908720"/>
            <a:ext cx="8219256" cy="64807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 baseline="0">
                <a:solidFill>
                  <a:srgbClr val="007EC7"/>
                </a:solidFill>
              </a:defRPr>
            </a:lvl1pPr>
          </a:lstStyle>
          <a:p>
            <a:pPr lvl="0"/>
            <a:r>
              <a:rPr lang="cs-CZ"/>
              <a:t>Upravte styly předlohy textu.</a:t>
            </a:r>
          </a:p>
        </p:txBody>
      </p:sp>
      <p:pic>
        <p:nvPicPr>
          <p:cNvPr id="8" name="Picture 2" descr="C:\0\Grafický manuál - NEXA - styl SVS 2014\SVS_znacka_100%.png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8313" y="333375"/>
            <a:ext cx="93503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8849903"/>
      </p:ext>
    </p:extLst>
  </p:cSld>
  <p:clrMapOvr>
    <a:masterClrMapping/>
  </p:clrMapOvr>
  <p:transition spd="slow">
    <p:cover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467544" y="3212976"/>
            <a:ext cx="8064896" cy="1470025"/>
          </a:xfrm>
        </p:spPr>
        <p:txBody>
          <a:bodyPr anchor="t">
            <a:normAutofit/>
          </a:bodyPr>
          <a:lstStyle>
            <a:lvl1pPr>
              <a:lnSpc>
                <a:spcPts val="4500"/>
              </a:lnSpc>
              <a:defRPr sz="4500" b="1">
                <a:solidFill>
                  <a:schemeClr val="bg1"/>
                </a:solidFill>
              </a:defRPr>
            </a:lvl1pPr>
          </a:lstStyle>
          <a:p>
            <a:r>
              <a:rPr lang="cs-CZ" dirty="0"/>
              <a:t>Klepnutím lze upravit styl předlohy nadpisů.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467544" y="4725144"/>
            <a:ext cx="8064896" cy="504056"/>
          </a:xfrm>
        </p:spPr>
        <p:txBody>
          <a:bodyPr/>
          <a:lstStyle>
            <a:lvl1pPr marL="0" indent="0" algn="l">
              <a:lnSpc>
                <a:spcPts val="3500"/>
              </a:lnSpc>
              <a:buNone/>
              <a:defRPr sz="3000" b="1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Klepnutím lze upravit styl předlohy podnadpisů.</a:t>
            </a:r>
            <a:endParaRPr lang="cs-CZ" dirty="0"/>
          </a:p>
        </p:txBody>
      </p:sp>
      <p:sp>
        <p:nvSpPr>
          <p:cNvPr id="9" name="Zástupný symbol pro text 8"/>
          <p:cNvSpPr>
            <a:spLocks noGrp="1"/>
          </p:cNvSpPr>
          <p:nvPr>
            <p:ph type="body" sz="quarter" idx="10"/>
          </p:nvPr>
        </p:nvSpPr>
        <p:spPr>
          <a:xfrm>
            <a:off x="468313" y="5589588"/>
            <a:ext cx="8135937" cy="503237"/>
          </a:xfrm>
        </p:spPr>
        <p:txBody>
          <a:bodyPr anchor="ctr"/>
          <a:lstStyle>
            <a:lvl1pPr algn="l">
              <a:buNone/>
              <a:defRPr sz="1800" baseline="0"/>
            </a:lvl1pPr>
          </a:lstStyle>
          <a:p>
            <a:pPr lvl="0"/>
            <a:r>
              <a:rPr lang="cs-CZ"/>
              <a:t>Klepnutím lze upravit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33774167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ředělový list">
    <p:bg>
      <p:bgPr>
        <a:solidFill>
          <a:srgbClr val="007EC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67544" y="3212976"/>
            <a:ext cx="8064896" cy="1500187"/>
          </a:xfrm>
        </p:spPr>
        <p:txBody>
          <a:bodyPr/>
          <a:lstStyle>
            <a:lvl1pPr marL="0" indent="0">
              <a:lnSpc>
                <a:spcPts val="4500"/>
              </a:lnSpc>
              <a:buNone/>
              <a:defRPr sz="45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295632446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na dva řád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2348880"/>
            <a:ext cx="8229600" cy="4247133"/>
          </a:xfrm>
        </p:spPr>
        <p:txBody>
          <a:bodyPr/>
          <a:lstStyle>
            <a:lvl1pPr marL="360000" indent="-360000" algn="just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―"/>
              <a:defRPr/>
            </a:lvl1pPr>
            <a:lvl2pPr marL="720000" indent="-360000">
              <a:spcBef>
                <a:spcPts val="600"/>
              </a:spcBef>
              <a:defRPr sz="2000"/>
            </a:lvl2pPr>
          </a:lstStyle>
          <a:p>
            <a:pPr lvl="0"/>
            <a:r>
              <a:rPr lang="cs-CZ" dirty="0"/>
              <a:t>Klepnutím lze upravit styly předlohy textu.</a:t>
            </a:r>
          </a:p>
          <a:p>
            <a:pPr lvl="1"/>
            <a:r>
              <a:rPr lang="cs-CZ" dirty="0"/>
              <a:t>Druhá úroveň</a:t>
            </a:r>
          </a:p>
        </p:txBody>
      </p:sp>
      <p:sp>
        <p:nvSpPr>
          <p:cNvPr id="7" name="Zástupný symbol pro text 6"/>
          <p:cNvSpPr>
            <a:spLocks noGrp="1"/>
          </p:cNvSpPr>
          <p:nvPr>
            <p:ph type="body" sz="quarter" idx="12"/>
          </p:nvPr>
        </p:nvSpPr>
        <p:spPr>
          <a:xfrm>
            <a:off x="467544" y="1268760"/>
            <a:ext cx="8136903" cy="914400"/>
          </a:xfrm>
        </p:spPr>
        <p:txBody>
          <a:bodyPr/>
          <a:lstStyle>
            <a:lvl1pPr marL="0" indent="0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buNone/>
              <a:defRPr sz="3000" b="1" baseline="0">
                <a:solidFill>
                  <a:srgbClr val="007EC7"/>
                </a:solidFill>
              </a:defRPr>
            </a:lvl1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3"/>
          </p:nvPr>
        </p:nvSpPr>
        <p:spPr>
          <a:xfrm>
            <a:off x="468313" y="6453188"/>
            <a:ext cx="6911975" cy="288925"/>
          </a:xfrm>
        </p:spPr>
        <p:txBody>
          <a:bodyPr/>
          <a:lstStyle>
            <a:lvl1pPr>
              <a:defRPr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4"/>
          </p:nvPr>
        </p:nvSpPr>
        <p:spPr>
          <a:xfrm>
            <a:off x="7451725" y="6453188"/>
            <a:ext cx="1223963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09F002-F33A-4E63-8267-67F6925A45F5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06498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ředělový list">
    <p:bg>
      <p:bgPr>
        <a:solidFill>
          <a:srgbClr val="007EC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67544" y="3212976"/>
            <a:ext cx="8064896" cy="1500187"/>
          </a:xfrm>
        </p:spPr>
        <p:txBody>
          <a:bodyPr/>
          <a:lstStyle>
            <a:lvl1pPr marL="0" indent="0">
              <a:lnSpc>
                <a:spcPts val="4500"/>
              </a:lnSpc>
              <a:buNone/>
              <a:defRPr sz="45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224598342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39552" y="3068960"/>
            <a:ext cx="8064896" cy="648072"/>
          </a:xfrm>
        </p:spPr>
        <p:txBody>
          <a:bodyPr anchor="ctr"/>
          <a:lstStyle>
            <a:lvl1pPr marL="0" indent="0">
              <a:buNone/>
              <a:defRPr sz="21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dirty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39552" y="3789039"/>
            <a:ext cx="3957836" cy="2520281"/>
          </a:xfrm>
        </p:spPr>
        <p:txBody>
          <a:bodyPr/>
          <a:lstStyle>
            <a:lvl1pPr>
              <a:defRPr sz="21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dirty="0"/>
              <a:t>Klepnutím lze upravit styly předlohy textu.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endParaRPr lang="cs-CZ" dirty="0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3789039"/>
            <a:ext cx="3959423" cy="2520281"/>
          </a:xfrm>
        </p:spPr>
        <p:txBody>
          <a:bodyPr/>
          <a:lstStyle>
            <a:lvl1pPr>
              <a:defRPr sz="21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dirty="0"/>
              <a:t>Klepnutím lze upravit styly předlohy textu.</a:t>
            </a:r>
          </a:p>
          <a:p>
            <a:pPr lvl="1"/>
            <a:r>
              <a:rPr lang="cs-CZ" dirty="0"/>
              <a:t>Druhá úroveň</a:t>
            </a:r>
          </a:p>
        </p:txBody>
      </p:sp>
      <p:sp>
        <p:nvSpPr>
          <p:cNvPr id="11" name="Zástupný symbol pro text 10"/>
          <p:cNvSpPr>
            <a:spLocks noGrp="1"/>
          </p:cNvSpPr>
          <p:nvPr>
            <p:ph type="body" sz="quarter" idx="13"/>
          </p:nvPr>
        </p:nvSpPr>
        <p:spPr>
          <a:xfrm>
            <a:off x="539552" y="1268760"/>
            <a:ext cx="8064896" cy="936104"/>
          </a:xfrm>
        </p:spPr>
        <p:txBody>
          <a:bodyPr anchor="ctr"/>
          <a:lstStyle>
            <a:lvl1pPr marL="0" indent="0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buNone/>
              <a:defRPr sz="3000" b="1">
                <a:solidFill>
                  <a:srgbClr val="007EC7"/>
                </a:solidFill>
              </a:defRPr>
            </a:lvl1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7" name="Zástupný symbol pro zápatí 7"/>
          <p:cNvSpPr>
            <a:spLocks noGrp="1"/>
          </p:cNvSpPr>
          <p:nvPr>
            <p:ph type="ftr" sz="quarter" idx="14"/>
          </p:nvPr>
        </p:nvSpPr>
        <p:spPr>
          <a:xfrm>
            <a:off x="539750" y="6524625"/>
            <a:ext cx="6840538" cy="2174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Zástupný symbol pro číslo snímku 8"/>
          <p:cNvSpPr>
            <a:spLocks noGrp="1"/>
          </p:cNvSpPr>
          <p:nvPr>
            <p:ph type="sldNum" sz="quarter" idx="15"/>
          </p:nvPr>
        </p:nvSpPr>
        <p:spPr>
          <a:xfrm>
            <a:off x="7451725" y="6524625"/>
            <a:ext cx="1152525" cy="2174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4E3AA5-A389-4662-8A66-C81AF2A1AE75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55128064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39552" y="2708921"/>
            <a:ext cx="3957836" cy="3600400"/>
          </a:xfrm>
        </p:spPr>
        <p:txBody>
          <a:bodyPr/>
          <a:lstStyle>
            <a:lvl1pPr>
              <a:defRPr sz="21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dirty="0"/>
              <a:t>Klepnutím lze upravit styly předlohy textu.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endParaRPr lang="cs-CZ" dirty="0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708921"/>
            <a:ext cx="3959423" cy="3600400"/>
          </a:xfrm>
        </p:spPr>
        <p:txBody>
          <a:bodyPr/>
          <a:lstStyle>
            <a:lvl1pPr>
              <a:defRPr sz="21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dirty="0"/>
              <a:t>Klepnutím lze upravit styly předlohy textu.</a:t>
            </a:r>
          </a:p>
          <a:p>
            <a:pPr lvl="1"/>
            <a:r>
              <a:rPr lang="cs-CZ" dirty="0"/>
              <a:t>Druhá úroveň</a:t>
            </a:r>
          </a:p>
        </p:txBody>
      </p:sp>
      <p:sp>
        <p:nvSpPr>
          <p:cNvPr id="11" name="Zástupný symbol pro text 10"/>
          <p:cNvSpPr>
            <a:spLocks noGrp="1"/>
          </p:cNvSpPr>
          <p:nvPr>
            <p:ph type="body" sz="quarter" idx="13"/>
          </p:nvPr>
        </p:nvSpPr>
        <p:spPr>
          <a:xfrm>
            <a:off x="539552" y="1268760"/>
            <a:ext cx="8064896" cy="792088"/>
          </a:xfrm>
        </p:spPr>
        <p:txBody>
          <a:bodyPr anchor="ctr"/>
          <a:lstStyle>
            <a:lvl1pPr marL="0" indent="0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buNone/>
              <a:defRPr sz="3000" b="1">
                <a:solidFill>
                  <a:srgbClr val="007EC7"/>
                </a:solidFill>
              </a:defRPr>
            </a:lvl1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7" name="Zástupný symbol pro zápatí 7"/>
          <p:cNvSpPr>
            <a:spLocks noGrp="1"/>
          </p:cNvSpPr>
          <p:nvPr>
            <p:ph type="ftr" sz="quarter" idx="14"/>
          </p:nvPr>
        </p:nvSpPr>
        <p:spPr>
          <a:xfrm>
            <a:off x="539750" y="6524625"/>
            <a:ext cx="6840538" cy="2174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Zástupný symbol pro číslo snímku 8"/>
          <p:cNvSpPr>
            <a:spLocks noGrp="1"/>
          </p:cNvSpPr>
          <p:nvPr>
            <p:ph type="sldNum" sz="quarter" idx="15"/>
          </p:nvPr>
        </p:nvSpPr>
        <p:spPr>
          <a:xfrm>
            <a:off x="7451725" y="6524625"/>
            <a:ext cx="1152525" cy="2174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4A91B2-B293-4830-BB54-4DB706118B57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7562592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věrečný list">
    <p:bg>
      <p:bgPr>
        <a:solidFill>
          <a:srgbClr val="007EC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67544" y="3212977"/>
            <a:ext cx="8064896" cy="1080119"/>
          </a:xfrm>
        </p:spPr>
        <p:txBody>
          <a:bodyPr/>
          <a:lstStyle>
            <a:lvl1pPr marL="0" indent="0">
              <a:lnSpc>
                <a:spcPts val="4500"/>
              </a:lnSpc>
              <a:buNone/>
              <a:defRPr sz="45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193347835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BCAD085-E8A6-8845-BD4E-CB4CCA059FC4}" type="datetimeFigureOut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9/1/2025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FF6DA9-008F-8B48-92A6-B652298478BF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16629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na dva řád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2348880"/>
            <a:ext cx="8229600" cy="4247133"/>
          </a:xfrm>
        </p:spPr>
        <p:txBody>
          <a:bodyPr/>
          <a:lstStyle>
            <a:lvl1pPr marL="360000" indent="-360000" algn="just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―"/>
              <a:defRPr/>
            </a:lvl1pPr>
            <a:lvl2pPr marL="720000" indent="-360000">
              <a:spcBef>
                <a:spcPts val="600"/>
              </a:spcBef>
              <a:defRPr sz="2000"/>
            </a:lvl2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</p:txBody>
      </p:sp>
      <p:sp>
        <p:nvSpPr>
          <p:cNvPr id="7" name="Zástupný symbol pro text 6"/>
          <p:cNvSpPr>
            <a:spLocks noGrp="1"/>
          </p:cNvSpPr>
          <p:nvPr>
            <p:ph type="body" sz="quarter" idx="12"/>
          </p:nvPr>
        </p:nvSpPr>
        <p:spPr>
          <a:xfrm>
            <a:off x="467544" y="1268760"/>
            <a:ext cx="8136903" cy="914400"/>
          </a:xfrm>
        </p:spPr>
        <p:txBody>
          <a:bodyPr/>
          <a:lstStyle>
            <a:lvl1pPr marL="0" indent="0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buNone/>
              <a:defRPr sz="3000" b="1" baseline="0">
                <a:solidFill>
                  <a:srgbClr val="007EC7"/>
                </a:solidFill>
              </a:defRPr>
            </a:lvl1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3"/>
          </p:nvPr>
        </p:nvSpPr>
        <p:spPr>
          <a:xfrm>
            <a:off x="468313" y="6453188"/>
            <a:ext cx="6911975" cy="288925"/>
          </a:xfrm>
        </p:spPr>
        <p:txBody>
          <a:bodyPr/>
          <a:lstStyle>
            <a:lvl1pPr>
              <a:defRPr dirty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4"/>
          </p:nvPr>
        </p:nvSpPr>
        <p:spPr>
          <a:xfrm>
            <a:off x="7451725" y="6453188"/>
            <a:ext cx="1223963" cy="288925"/>
          </a:xfrm>
        </p:spPr>
        <p:txBody>
          <a:bodyPr/>
          <a:lstStyle>
            <a:lvl1pPr>
              <a:defRPr/>
            </a:lvl1pPr>
          </a:lstStyle>
          <a:p>
            <a:fld id="{416519FA-568B-4FB4-B9E4-6EBE00DD5C67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512656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39552" y="3068960"/>
            <a:ext cx="8064896" cy="648072"/>
          </a:xfrm>
        </p:spPr>
        <p:txBody>
          <a:bodyPr anchor="ctr"/>
          <a:lstStyle>
            <a:lvl1pPr marL="0" indent="0">
              <a:buNone/>
              <a:defRPr sz="21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39552" y="3789039"/>
            <a:ext cx="3957836" cy="2520281"/>
          </a:xfrm>
        </p:spPr>
        <p:txBody>
          <a:bodyPr/>
          <a:lstStyle>
            <a:lvl1pPr>
              <a:defRPr sz="21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3789039"/>
            <a:ext cx="3959423" cy="2520281"/>
          </a:xfrm>
        </p:spPr>
        <p:txBody>
          <a:bodyPr/>
          <a:lstStyle>
            <a:lvl1pPr>
              <a:defRPr sz="21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</p:txBody>
      </p:sp>
      <p:sp>
        <p:nvSpPr>
          <p:cNvPr id="11" name="Zástupný symbol pro text 10"/>
          <p:cNvSpPr>
            <a:spLocks noGrp="1"/>
          </p:cNvSpPr>
          <p:nvPr>
            <p:ph type="body" sz="quarter" idx="13"/>
          </p:nvPr>
        </p:nvSpPr>
        <p:spPr>
          <a:xfrm>
            <a:off x="539552" y="1268760"/>
            <a:ext cx="8064896" cy="936104"/>
          </a:xfrm>
        </p:spPr>
        <p:txBody>
          <a:bodyPr anchor="ctr"/>
          <a:lstStyle>
            <a:lvl1pPr marL="0" indent="0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buNone/>
              <a:defRPr sz="3000" b="1">
                <a:solidFill>
                  <a:srgbClr val="007EC7"/>
                </a:solidFill>
              </a:defRPr>
            </a:lvl1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7" name="Zástupný symbol pro zápatí 7"/>
          <p:cNvSpPr>
            <a:spLocks noGrp="1"/>
          </p:cNvSpPr>
          <p:nvPr>
            <p:ph type="ftr" sz="quarter" idx="14"/>
          </p:nvPr>
        </p:nvSpPr>
        <p:spPr>
          <a:xfrm>
            <a:off x="539750" y="6524625"/>
            <a:ext cx="6840538" cy="217488"/>
          </a:xfrm>
        </p:spPr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Zástupný symbol pro číslo snímku 8"/>
          <p:cNvSpPr>
            <a:spLocks noGrp="1"/>
          </p:cNvSpPr>
          <p:nvPr>
            <p:ph type="sldNum" sz="quarter" idx="15"/>
          </p:nvPr>
        </p:nvSpPr>
        <p:spPr>
          <a:xfrm>
            <a:off x="7451725" y="6524625"/>
            <a:ext cx="1152525" cy="217488"/>
          </a:xfrm>
        </p:spPr>
        <p:txBody>
          <a:bodyPr/>
          <a:lstStyle>
            <a:lvl1pPr>
              <a:defRPr/>
            </a:lvl1pPr>
          </a:lstStyle>
          <a:p>
            <a:fld id="{8F41D4D0-9F76-4865-8CCE-55E8EE391562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8965278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39552" y="2708921"/>
            <a:ext cx="3957836" cy="3600400"/>
          </a:xfrm>
        </p:spPr>
        <p:txBody>
          <a:bodyPr/>
          <a:lstStyle>
            <a:lvl1pPr>
              <a:defRPr sz="21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708921"/>
            <a:ext cx="3959423" cy="3600400"/>
          </a:xfrm>
        </p:spPr>
        <p:txBody>
          <a:bodyPr/>
          <a:lstStyle>
            <a:lvl1pPr>
              <a:defRPr sz="21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</p:txBody>
      </p:sp>
      <p:sp>
        <p:nvSpPr>
          <p:cNvPr id="11" name="Zástupný symbol pro text 10"/>
          <p:cNvSpPr>
            <a:spLocks noGrp="1"/>
          </p:cNvSpPr>
          <p:nvPr>
            <p:ph type="body" sz="quarter" idx="13"/>
          </p:nvPr>
        </p:nvSpPr>
        <p:spPr>
          <a:xfrm>
            <a:off x="539552" y="1268760"/>
            <a:ext cx="8064896" cy="792088"/>
          </a:xfrm>
        </p:spPr>
        <p:txBody>
          <a:bodyPr anchor="ctr"/>
          <a:lstStyle>
            <a:lvl1pPr marL="0" indent="0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buNone/>
              <a:defRPr sz="3000" b="1">
                <a:solidFill>
                  <a:srgbClr val="007EC7"/>
                </a:solidFill>
              </a:defRPr>
            </a:lvl1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7" name="Zástupný symbol pro zápatí 7"/>
          <p:cNvSpPr>
            <a:spLocks noGrp="1"/>
          </p:cNvSpPr>
          <p:nvPr>
            <p:ph type="ftr" sz="quarter" idx="14"/>
          </p:nvPr>
        </p:nvSpPr>
        <p:spPr>
          <a:xfrm>
            <a:off x="539750" y="6524625"/>
            <a:ext cx="6840538" cy="217488"/>
          </a:xfrm>
        </p:spPr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Zástupný symbol pro číslo snímku 8"/>
          <p:cNvSpPr>
            <a:spLocks noGrp="1"/>
          </p:cNvSpPr>
          <p:nvPr>
            <p:ph type="sldNum" sz="quarter" idx="15"/>
          </p:nvPr>
        </p:nvSpPr>
        <p:spPr>
          <a:xfrm>
            <a:off x="7451725" y="6524625"/>
            <a:ext cx="1152525" cy="217488"/>
          </a:xfrm>
        </p:spPr>
        <p:txBody>
          <a:bodyPr/>
          <a:lstStyle>
            <a:lvl1pPr>
              <a:defRPr/>
            </a:lvl1pPr>
          </a:lstStyle>
          <a:p>
            <a:fld id="{07896E58-1022-430D-9078-12A9C966D1A6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3261545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věrečný list">
    <p:bg>
      <p:bgPr>
        <a:solidFill>
          <a:srgbClr val="007EC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67544" y="3212977"/>
            <a:ext cx="8064896" cy="1080119"/>
          </a:xfrm>
        </p:spPr>
        <p:txBody>
          <a:bodyPr/>
          <a:lstStyle>
            <a:lvl1pPr marL="0" indent="0">
              <a:lnSpc>
                <a:spcPts val="4500"/>
              </a:lnSpc>
              <a:buNone/>
              <a:defRPr sz="45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4278860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50" b="0" i="0">
                <a:solidFill>
                  <a:srgbClr val="FFC00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800" b="0" i="0">
                <a:solidFill>
                  <a:srgbClr val="4D4D4D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9/1/2025</a:t>
            </a:fld>
            <a:endParaRPr lang="en-US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9733876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adpis na 1 řád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824537"/>
          </a:xfrm>
          <a:prstGeom prst="rect">
            <a:avLst/>
          </a:prstGeom>
        </p:spPr>
        <p:txBody>
          <a:bodyPr/>
          <a:lstStyle>
            <a:lvl1pPr marL="360000" indent="-360000" algn="l">
              <a:lnSpc>
                <a:spcPct val="100000"/>
              </a:lnSpc>
              <a:spcBef>
                <a:spcPts val="600"/>
              </a:spcBef>
              <a:spcAft>
                <a:spcPts val="1000"/>
              </a:spcAft>
              <a:buFont typeface="Arial" pitchFamily="34" charset="0"/>
              <a:buChar char="―"/>
              <a:defRPr sz="2400"/>
            </a:lvl1pPr>
            <a:lvl2pPr marL="720000" indent="-360000" algn="l">
              <a:lnSpc>
                <a:spcPct val="100000"/>
              </a:lnSpc>
              <a:spcBef>
                <a:spcPts val="600"/>
              </a:spcBef>
              <a:spcAft>
                <a:spcPts val="1000"/>
              </a:spcAft>
              <a:defRPr sz="2400"/>
            </a:lvl2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</p:txBody>
      </p:sp>
      <p:sp>
        <p:nvSpPr>
          <p:cNvPr id="7" name="Zástupný symbol pro text 6"/>
          <p:cNvSpPr>
            <a:spLocks noGrp="1"/>
          </p:cNvSpPr>
          <p:nvPr>
            <p:ph type="body" sz="quarter" idx="12"/>
          </p:nvPr>
        </p:nvSpPr>
        <p:spPr>
          <a:xfrm>
            <a:off x="467544" y="908720"/>
            <a:ext cx="8219256" cy="64807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1" baseline="0">
                <a:solidFill>
                  <a:srgbClr val="007EC7"/>
                </a:solidFill>
              </a:defRPr>
            </a:lvl1pPr>
          </a:lstStyle>
          <a:p>
            <a:pPr lvl="0"/>
            <a:r>
              <a:rPr lang="cs-CZ"/>
              <a:t>Upravte styly předlohy textu.</a:t>
            </a:r>
          </a:p>
        </p:txBody>
      </p:sp>
      <p:pic>
        <p:nvPicPr>
          <p:cNvPr id="8" name="Picture 2" descr="C:\0\Grafický manuál - NEXA - styl SVS 2014\SVS_znacka_100%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333375"/>
            <a:ext cx="93503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66655302"/>
      </p:ext>
    </p:extLst>
  </p:cSld>
  <p:clrMapOvr>
    <a:masterClrMapping/>
  </p:clrMapOvr>
  <p:transition spd="slow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bg>
      <p:bgPr>
        <a:blipFill dpi="0" rotWithShape="0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467544" y="3212976"/>
            <a:ext cx="8064896" cy="1470025"/>
          </a:xfrm>
        </p:spPr>
        <p:txBody>
          <a:bodyPr anchor="t">
            <a:normAutofit/>
          </a:bodyPr>
          <a:lstStyle>
            <a:lvl1pPr>
              <a:lnSpc>
                <a:spcPts val="4500"/>
              </a:lnSpc>
              <a:defRPr sz="4500" b="1">
                <a:solidFill>
                  <a:schemeClr val="bg1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467544" y="4725144"/>
            <a:ext cx="8064896" cy="504056"/>
          </a:xfrm>
        </p:spPr>
        <p:txBody>
          <a:bodyPr/>
          <a:lstStyle>
            <a:lvl1pPr marL="0" indent="0" algn="l">
              <a:lnSpc>
                <a:spcPts val="3500"/>
              </a:lnSpc>
              <a:buNone/>
              <a:defRPr sz="3000" b="1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můžete upravit styl předlohy.</a:t>
            </a:r>
            <a:endParaRPr lang="cs-CZ" dirty="0"/>
          </a:p>
        </p:txBody>
      </p:sp>
      <p:sp>
        <p:nvSpPr>
          <p:cNvPr id="9" name="Zástupný symbol pro text 8"/>
          <p:cNvSpPr>
            <a:spLocks noGrp="1"/>
          </p:cNvSpPr>
          <p:nvPr>
            <p:ph type="body" sz="quarter" idx="10"/>
          </p:nvPr>
        </p:nvSpPr>
        <p:spPr>
          <a:xfrm>
            <a:off x="468313" y="5589588"/>
            <a:ext cx="8135937" cy="503237"/>
          </a:xfrm>
        </p:spPr>
        <p:txBody>
          <a:bodyPr anchor="ctr"/>
          <a:lstStyle>
            <a:lvl1pPr algn="l">
              <a:buNone/>
              <a:defRPr sz="1800" baseline="0"/>
            </a:lvl1pPr>
          </a:lstStyle>
          <a:p>
            <a:pPr lvl="0"/>
            <a:r>
              <a:rPr lang="cs-CZ"/>
              <a:t>Upravte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42003708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12.xml"/><Relationship Id="rId9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5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0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0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1692275" y="274638"/>
            <a:ext cx="6994525" cy="417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/>
              <a:t>Klepnutím lze upravit styl předlohy nadpisů.</a:t>
            </a:r>
          </a:p>
        </p:txBody>
      </p:sp>
      <p:sp>
        <p:nvSpPr>
          <p:cNvPr id="1027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468313" y="2133600"/>
            <a:ext cx="8229600" cy="417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/>
              <a:t>Klepnutím lze upravit styly předlohy textu </a:t>
            </a:r>
          </a:p>
          <a:p>
            <a:pPr lvl="1"/>
            <a:r>
              <a:rPr lang="cs-CZ" altLang="cs-CZ"/>
              <a:t>Druhá úroveň</a:t>
            </a:r>
          </a:p>
          <a:p>
            <a:pPr lvl="2"/>
            <a:endParaRPr lang="cs-CZ" alt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68313" y="6524625"/>
            <a:ext cx="6911975" cy="1968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7451725" y="6524625"/>
            <a:ext cx="1223963" cy="1968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/>
            </a:lvl1pPr>
          </a:lstStyle>
          <a:p>
            <a:fld id="{37420111-3C1C-4A1E-B78E-CADC464432E0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6135899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04" r:id="rId1"/>
    <p:sldLayoutId id="2147484205" r:id="rId2"/>
    <p:sldLayoutId id="2147484206" r:id="rId3"/>
    <p:sldLayoutId id="2147484207" r:id="rId4"/>
    <p:sldLayoutId id="2147484208" r:id="rId5"/>
    <p:sldLayoutId id="2147484209" r:id="rId6"/>
    <p:sldLayoutId id="2147484210" r:id="rId7"/>
    <p:sldLayoutId id="2147484211" r:id="rId8"/>
  </p:sldLayoutIdLst>
  <p:hf sldNum="0" hdr="0" ftr="0" dt="0"/>
  <p:txStyles>
    <p:titleStyle>
      <a:lvl1pPr algn="l" rtl="0" eaLnBrk="1" fontAlgn="base" hangingPunct="1">
        <a:lnSpc>
          <a:spcPts val="1000"/>
        </a:lnSpc>
        <a:spcBef>
          <a:spcPct val="0"/>
        </a:spcBef>
        <a:spcAft>
          <a:spcPct val="0"/>
        </a:spcAft>
        <a:defRPr sz="900" b="1" kern="1200">
          <a:solidFill>
            <a:srgbClr val="007EC7"/>
          </a:solidFill>
          <a:latin typeface="Arial" pitchFamily="34" charset="0"/>
          <a:ea typeface="+mj-ea"/>
          <a:cs typeface="Arial" pitchFamily="34" charset="0"/>
        </a:defRPr>
      </a:lvl1pPr>
      <a:lvl2pPr algn="l" rtl="0" eaLnBrk="1" fontAlgn="base" hangingPunct="1">
        <a:lnSpc>
          <a:spcPts val="1000"/>
        </a:lnSpc>
        <a:spcBef>
          <a:spcPct val="0"/>
        </a:spcBef>
        <a:spcAft>
          <a:spcPct val="0"/>
        </a:spcAft>
        <a:defRPr sz="900" b="1">
          <a:solidFill>
            <a:srgbClr val="007EC7"/>
          </a:solidFill>
          <a:latin typeface="Arial" charset="0"/>
          <a:cs typeface="Arial" charset="0"/>
        </a:defRPr>
      </a:lvl2pPr>
      <a:lvl3pPr algn="l" rtl="0" eaLnBrk="1" fontAlgn="base" hangingPunct="1">
        <a:lnSpc>
          <a:spcPts val="1000"/>
        </a:lnSpc>
        <a:spcBef>
          <a:spcPct val="0"/>
        </a:spcBef>
        <a:spcAft>
          <a:spcPct val="0"/>
        </a:spcAft>
        <a:defRPr sz="900" b="1">
          <a:solidFill>
            <a:srgbClr val="007EC7"/>
          </a:solidFill>
          <a:latin typeface="Arial" charset="0"/>
          <a:cs typeface="Arial" charset="0"/>
        </a:defRPr>
      </a:lvl3pPr>
      <a:lvl4pPr algn="l" rtl="0" eaLnBrk="1" fontAlgn="base" hangingPunct="1">
        <a:lnSpc>
          <a:spcPts val="1000"/>
        </a:lnSpc>
        <a:spcBef>
          <a:spcPct val="0"/>
        </a:spcBef>
        <a:spcAft>
          <a:spcPct val="0"/>
        </a:spcAft>
        <a:defRPr sz="900" b="1">
          <a:solidFill>
            <a:srgbClr val="007EC7"/>
          </a:solidFill>
          <a:latin typeface="Arial" charset="0"/>
          <a:cs typeface="Arial" charset="0"/>
        </a:defRPr>
      </a:lvl4pPr>
      <a:lvl5pPr algn="l" rtl="0" eaLnBrk="1" fontAlgn="base" hangingPunct="1">
        <a:lnSpc>
          <a:spcPts val="1000"/>
        </a:lnSpc>
        <a:spcBef>
          <a:spcPct val="0"/>
        </a:spcBef>
        <a:spcAft>
          <a:spcPct val="0"/>
        </a:spcAft>
        <a:defRPr sz="900" b="1">
          <a:solidFill>
            <a:srgbClr val="007EC7"/>
          </a:solidFill>
          <a:latin typeface="Arial" charset="0"/>
          <a:cs typeface="Arial" charset="0"/>
        </a:defRPr>
      </a:lvl5pPr>
      <a:lvl6pPr marL="457200" algn="l" rtl="0" eaLnBrk="1" fontAlgn="base" hangingPunct="1">
        <a:lnSpc>
          <a:spcPts val="1000"/>
        </a:lnSpc>
        <a:spcBef>
          <a:spcPct val="0"/>
        </a:spcBef>
        <a:spcAft>
          <a:spcPct val="0"/>
        </a:spcAft>
        <a:defRPr sz="900" b="1">
          <a:solidFill>
            <a:srgbClr val="007EC7"/>
          </a:solidFill>
          <a:latin typeface="Arial" charset="0"/>
          <a:cs typeface="Arial" charset="0"/>
        </a:defRPr>
      </a:lvl6pPr>
      <a:lvl7pPr marL="914400" algn="l" rtl="0" eaLnBrk="1" fontAlgn="base" hangingPunct="1">
        <a:lnSpc>
          <a:spcPts val="1000"/>
        </a:lnSpc>
        <a:spcBef>
          <a:spcPct val="0"/>
        </a:spcBef>
        <a:spcAft>
          <a:spcPct val="0"/>
        </a:spcAft>
        <a:defRPr sz="900" b="1">
          <a:solidFill>
            <a:srgbClr val="007EC7"/>
          </a:solidFill>
          <a:latin typeface="Arial" charset="0"/>
          <a:cs typeface="Arial" charset="0"/>
        </a:defRPr>
      </a:lvl7pPr>
      <a:lvl8pPr marL="1371600" algn="l" rtl="0" eaLnBrk="1" fontAlgn="base" hangingPunct="1">
        <a:lnSpc>
          <a:spcPts val="1000"/>
        </a:lnSpc>
        <a:spcBef>
          <a:spcPct val="0"/>
        </a:spcBef>
        <a:spcAft>
          <a:spcPct val="0"/>
        </a:spcAft>
        <a:defRPr sz="900" b="1">
          <a:solidFill>
            <a:srgbClr val="007EC7"/>
          </a:solidFill>
          <a:latin typeface="Arial" charset="0"/>
          <a:cs typeface="Arial" charset="0"/>
        </a:defRPr>
      </a:lvl8pPr>
      <a:lvl9pPr marL="1828800" algn="l" rtl="0" eaLnBrk="1" fontAlgn="base" hangingPunct="1">
        <a:lnSpc>
          <a:spcPts val="1000"/>
        </a:lnSpc>
        <a:spcBef>
          <a:spcPct val="0"/>
        </a:spcBef>
        <a:spcAft>
          <a:spcPct val="0"/>
        </a:spcAft>
        <a:defRPr sz="900" b="1">
          <a:solidFill>
            <a:srgbClr val="007EC7"/>
          </a:solidFill>
          <a:latin typeface="Arial" charset="0"/>
          <a:cs typeface="Arial" charset="0"/>
        </a:defRPr>
      </a:lvl9pPr>
    </p:titleStyle>
    <p:bodyStyle>
      <a:lvl1pPr marL="539750" indent="-457200" algn="l" rtl="0" eaLnBrk="1" fontAlgn="base" hangingPunct="1">
        <a:lnSpc>
          <a:spcPts val="2500"/>
        </a:lnSpc>
        <a:spcBef>
          <a:spcPts val="600"/>
        </a:spcBef>
        <a:spcAft>
          <a:spcPts val="600"/>
        </a:spcAft>
        <a:buClr>
          <a:srgbClr val="007EC7"/>
        </a:buClr>
        <a:buFont typeface="Arial" panose="020B0604020202020204" pitchFamily="34" charset="0"/>
        <a:buChar char="―"/>
        <a:defRPr sz="21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1" fontAlgn="base" hangingPunct="1">
        <a:lnSpc>
          <a:spcPts val="2500"/>
        </a:lnSpc>
        <a:spcBef>
          <a:spcPts val="1800"/>
        </a:spcBef>
        <a:spcAft>
          <a:spcPts val="600"/>
        </a:spcAft>
        <a:buClr>
          <a:srgbClr val="007EC7"/>
        </a:buClr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1692275" y="274638"/>
            <a:ext cx="6994525" cy="417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/>
              <a:t>Klepnutím lze upravit styl předlohy nadpisů.</a:t>
            </a:r>
          </a:p>
        </p:txBody>
      </p:sp>
      <p:sp>
        <p:nvSpPr>
          <p:cNvPr id="1027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468313" y="2133600"/>
            <a:ext cx="8229600" cy="417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/>
              <a:t>Klepnutím lze upravit styly předlohy textu </a:t>
            </a:r>
          </a:p>
          <a:p>
            <a:pPr lvl="1"/>
            <a:r>
              <a:rPr lang="cs-CZ" altLang="cs-CZ"/>
              <a:t>Druhá úroveň</a:t>
            </a:r>
          </a:p>
          <a:p>
            <a:pPr lvl="2"/>
            <a:endParaRPr lang="cs-CZ" alt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68313" y="6524625"/>
            <a:ext cx="6911975" cy="1968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7451725" y="6524625"/>
            <a:ext cx="1223963" cy="1968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/>
            </a:lvl1pPr>
          </a:lstStyle>
          <a:p>
            <a:fld id="{37420111-3C1C-4A1E-B78E-CADC464432E0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9212919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13" r:id="rId1"/>
    <p:sldLayoutId id="2147484214" r:id="rId2"/>
    <p:sldLayoutId id="2147484215" r:id="rId3"/>
    <p:sldLayoutId id="2147484216" r:id="rId4"/>
    <p:sldLayoutId id="2147484217" r:id="rId5"/>
    <p:sldLayoutId id="2147484218" r:id="rId6"/>
    <p:sldLayoutId id="2147484219" r:id="rId7"/>
    <p:sldLayoutId id="2147484220" r:id="rId8"/>
  </p:sldLayoutIdLst>
  <p:hf sldNum="0" hdr="0" ftr="0" dt="0"/>
  <p:txStyles>
    <p:titleStyle>
      <a:lvl1pPr algn="l" rtl="0" eaLnBrk="1" fontAlgn="base" hangingPunct="1">
        <a:lnSpc>
          <a:spcPts val="1000"/>
        </a:lnSpc>
        <a:spcBef>
          <a:spcPct val="0"/>
        </a:spcBef>
        <a:spcAft>
          <a:spcPct val="0"/>
        </a:spcAft>
        <a:defRPr sz="900" b="1" kern="1200">
          <a:solidFill>
            <a:srgbClr val="007EC7"/>
          </a:solidFill>
          <a:latin typeface="Arial" pitchFamily="34" charset="0"/>
          <a:ea typeface="+mj-ea"/>
          <a:cs typeface="Arial" pitchFamily="34" charset="0"/>
        </a:defRPr>
      </a:lvl1pPr>
      <a:lvl2pPr algn="l" rtl="0" eaLnBrk="1" fontAlgn="base" hangingPunct="1">
        <a:lnSpc>
          <a:spcPts val="1000"/>
        </a:lnSpc>
        <a:spcBef>
          <a:spcPct val="0"/>
        </a:spcBef>
        <a:spcAft>
          <a:spcPct val="0"/>
        </a:spcAft>
        <a:defRPr sz="900" b="1">
          <a:solidFill>
            <a:srgbClr val="007EC7"/>
          </a:solidFill>
          <a:latin typeface="Arial" charset="0"/>
          <a:cs typeface="Arial" charset="0"/>
        </a:defRPr>
      </a:lvl2pPr>
      <a:lvl3pPr algn="l" rtl="0" eaLnBrk="1" fontAlgn="base" hangingPunct="1">
        <a:lnSpc>
          <a:spcPts val="1000"/>
        </a:lnSpc>
        <a:spcBef>
          <a:spcPct val="0"/>
        </a:spcBef>
        <a:spcAft>
          <a:spcPct val="0"/>
        </a:spcAft>
        <a:defRPr sz="900" b="1">
          <a:solidFill>
            <a:srgbClr val="007EC7"/>
          </a:solidFill>
          <a:latin typeface="Arial" charset="0"/>
          <a:cs typeface="Arial" charset="0"/>
        </a:defRPr>
      </a:lvl3pPr>
      <a:lvl4pPr algn="l" rtl="0" eaLnBrk="1" fontAlgn="base" hangingPunct="1">
        <a:lnSpc>
          <a:spcPts val="1000"/>
        </a:lnSpc>
        <a:spcBef>
          <a:spcPct val="0"/>
        </a:spcBef>
        <a:spcAft>
          <a:spcPct val="0"/>
        </a:spcAft>
        <a:defRPr sz="900" b="1">
          <a:solidFill>
            <a:srgbClr val="007EC7"/>
          </a:solidFill>
          <a:latin typeface="Arial" charset="0"/>
          <a:cs typeface="Arial" charset="0"/>
        </a:defRPr>
      </a:lvl4pPr>
      <a:lvl5pPr algn="l" rtl="0" eaLnBrk="1" fontAlgn="base" hangingPunct="1">
        <a:lnSpc>
          <a:spcPts val="1000"/>
        </a:lnSpc>
        <a:spcBef>
          <a:spcPct val="0"/>
        </a:spcBef>
        <a:spcAft>
          <a:spcPct val="0"/>
        </a:spcAft>
        <a:defRPr sz="900" b="1">
          <a:solidFill>
            <a:srgbClr val="007EC7"/>
          </a:solidFill>
          <a:latin typeface="Arial" charset="0"/>
          <a:cs typeface="Arial" charset="0"/>
        </a:defRPr>
      </a:lvl5pPr>
      <a:lvl6pPr marL="457200" algn="l" rtl="0" eaLnBrk="1" fontAlgn="base" hangingPunct="1">
        <a:lnSpc>
          <a:spcPts val="1000"/>
        </a:lnSpc>
        <a:spcBef>
          <a:spcPct val="0"/>
        </a:spcBef>
        <a:spcAft>
          <a:spcPct val="0"/>
        </a:spcAft>
        <a:defRPr sz="900" b="1">
          <a:solidFill>
            <a:srgbClr val="007EC7"/>
          </a:solidFill>
          <a:latin typeface="Arial" charset="0"/>
          <a:cs typeface="Arial" charset="0"/>
        </a:defRPr>
      </a:lvl6pPr>
      <a:lvl7pPr marL="914400" algn="l" rtl="0" eaLnBrk="1" fontAlgn="base" hangingPunct="1">
        <a:lnSpc>
          <a:spcPts val="1000"/>
        </a:lnSpc>
        <a:spcBef>
          <a:spcPct val="0"/>
        </a:spcBef>
        <a:spcAft>
          <a:spcPct val="0"/>
        </a:spcAft>
        <a:defRPr sz="900" b="1">
          <a:solidFill>
            <a:srgbClr val="007EC7"/>
          </a:solidFill>
          <a:latin typeface="Arial" charset="0"/>
          <a:cs typeface="Arial" charset="0"/>
        </a:defRPr>
      </a:lvl7pPr>
      <a:lvl8pPr marL="1371600" algn="l" rtl="0" eaLnBrk="1" fontAlgn="base" hangingPunct="1">
        <a:lnSpc>
          <a:spcPts val="1000"/>
        </a:lnSpc>
        <a:spcBef>
          <a:spcPct val="0"/>
        </a:spcBef>
        <a:spcAft>
          <a:spcPct val="0"/>
        </a:spcAft>
        <a:defRPr sz="900" b="1">
          <a:solidFill>
            <a:srgbClr val="007EC7"/>
          </a:solidFill>
          <a:latin typeface="Arial" charset="0"/>
          <a:cs typeface="Arial" charset="0"/>
        </a:defRPr>
      </a:lvl8pPr>
      <a:lvl9pPr marL="1828800" algn="l" rtl="0" eaLnBrk="1" fontAlgn="base" hangingPunct="1">
        <a:lnSpc>
          <a:spcPts val="1000"/>
        </a:lnSpc>
        <a:spcBef>
          <a:spcPct val="0"/>
        </a:spcBef>
        <a:spcAft>
          <a:spcPct val="0"/>
        </a:spcAft>
        <a:defRPr sz="900" b="1">
          <a:solidFill>
            <a:srgbClr val="007EC7"/>
          </a:solidFill>
          <a:latin typeface="Arial" charset="0"/>
          <a:cs typeface="Arial" charset="0"/>
        </a:defRPr>
      </a:lvl9pPr>
    </p:titleStyle>
    <p:bodyStyle>
      <a:lvl1pPr marL="539750" indent="-457200" algn="l" rtl="0" eaLnBrk="1" fontAlgn="base" hangingPunct="1">
        <a:lnSpc>
          <a:spcPts val="2500"/>
        </a:lnSpc>
        <a:spcBef>
          <a:spcPts val="600"/>
        </a:spcBef>
        <a:spcAft>
          <a:spcPts val="600"/>
        </a:spcAft>
        <a:buClr>
          <a:srgbClr val="007EC7"/>
        </a:buClr>
        <a:buFont typeface="Arial" panose="020B0604020202020204" pitchFamily="34" charset="0"/>
        <a:buChar char="―"/>
        <a:defRPr sz="21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1" fontAlgn="base" hangingPunct="1">
        <a:lnSpc>
          <a:spcPts val="2500"/>
        </a:lnSpc>
        <a:spcBef>
          <a:spcPts val="1800"/>
        </a:spcBef>
        <a:spcAft>
          <a:spcPts val="600"/>
        </a:spcAft>
        <a:buClr>
          <a:srgbClr val="007EC7"/>
        </a:buClr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9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1692275" y="274638"/>
            <a:ext cx="6994525" cy="417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lze upravit styl předlohy nadpisů.</a:t>
            </a:r>
          </a:p>
        </p:txBody>
      </p:sp>
      <p:sp>
        <p:nvSpPr>
          <p:cNvPr id="2051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468313" y="2133600"/>
            <a:ext cx="8229600" cy="417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lze upravit styly předlohy textu </a:t>
            </a:r>
          </a:p>
          <a:p>
            <a:pPr lvl="1"/>
            <a:r>
              <a:rPr lang="cs-CZ"/>
              <a:t>Druhá úroveň</a:t>
            </a:r>
          </a:p>
          <a:p>
            <a:pPr lvl="2"/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68313" y="6524625"/>
            <a:ext cx="6911975" cy="1968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>
                <a:solidFill>
                  <a:prstClr val="black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7451725" y="6524625"/>
            <a:ext cx="1223963" cy="1968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>
                <a:solidFill>
                  <a:prstClr val="black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86D93141-C805-4F56-8E61-849A5C99B546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0340338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22" r:id="rId1"/>
    <p:sldLayoutId id="2147484223" r:id="rId2"/>
    <p:sldLayoutId id="2147484224" r:id="rId3"/>
    <p:sldLayoutId id="2147484225" r:id="rId4"/>
    <p:sldLayoutId id="2147484226" r:id="rId5"/>
    <p:sldLayoutId id="2147484227" r:id="rId6"/>
    <p:sldLayoutId id="2147484228" r:id="rId7"/>
  </p:sldLayoutIdLst>
  <p:hf sldNum="0" hdr="0" ftr="0" dt="0"/>
  <p:txStyles>
    <p:titleStyle>
      <a:lvl1pPr algn="l" rtl="0" eaLnBrk="0" fontAlgn="base" hangingPunct="0">
        <a:lnSpc>
          <a:spcPts val="1000"/>
        </a:lnSpc>
        <a:spcBef>
          <a:spcPct val="0"/>
        </a:spcBef>
        <a:spcAft>
          <a:spcPct val="0"/>
        </a:spcAft>
        <a:defRPr sz="900" b="1" kern="1200">
          <a:solidFill>
            <a:srgbClr val="007EC7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lnSpc>
          <a:spcPts val="1000"/>
        </a:lnSpc>
        <a:spcBef>
          <a:spcPct val="0"/>
        </a:spcBef>
        <a:spcAft>
          <a:spcPct val="0"/>
        </a:spcAft>
        <a:defRPr sz="900" b="1">
          <a:solidFill>
            <a:srgbClr val="007EC7"/>
          </a:solidFill>
          <a:latin typeface="Arial" charset="0"/>
          <a:cs typeface="Arial" charset="0"/>
        </a:defRPr>
      </a:lvl2pPr>
      <a:lvl3pPr algn="l" rtl="0" eaLnBrk="0" fontAlgn="base" hangingPunct="0">
        <a:lnSpc>
          <a:spcPts val="1000"/>
        </a:lnSpc>
        <a:spcBef>
          <a:spcPct val="0"/>
        </a:spcBef>
        <a:spcAft>
          <a:spcPct val="0"/>
        </a:spcAft>
        <a:defRPr sz="900" b="1">
          <a:solidFill>
            <a:srgbClr val="007EC7"/>
          </a:solidFill>
          <a:latin typeface="Arial" charset="0"/>
          <a:cs typeface="Arial" charset="0"/>
        </a:defRPr>
      </a:lvl3pPr>
      <a:lvl4pPr algn="l" rtl="0" eaLnBrk="0" fontAlgn="base" hangingPunct="0">
        <a:lnSpc>
          <a:spcPts val="1000"/>
        </a:lnSpc>
        <a:spcBef>
          <a:spcPct val="0"/>
        </a:spcBef>
        <a:spcAft>
          <a:spcPct val="0"/>
        </a:spcAft>
        <a:defRPr sz="900" b="1">
          <a:solidFill>
            <a:srgbClr val="007EC7"/>
          </a:solidFill>
          <a:latin typeface="Arial" charset="0"/>
          <a:cs typeface="Arial" charset="0"/>
        </a:defRPr>
      </a:lvl4pPr>
      <a:lvl5pPr algn="l" rtl="0" eaLnBrk="0" fontAlgn="base" hangingPunct="0">
        <a:lnSpc>
          <a:spcPts val="1000"/>
        </a:lnSpc>
        <a:spcBef>
          <a:spcPct val="0"/>
        </a:spcBef>
        <a:spcAft>
          <a:spcPct val="0"/>
        </a:spcAft>
        <a:defRPr sz="900" b="1">
          <a:solidFill>
            <a:srgbClr val="007EC7"/>
          </a:solidFill>
          <a:latin typeface="Arial" charset="0"/>
          <a:cs typeface="Arial" charset="0"/>
        </a:defRPr>
      </a:lvl5pPr>
      <a:lvl6pPr marL="457200" algn="l" rtl="0" eaLnBrk="1" fontAlgn="base" hangingPunct="1">
        <a:lnSpc>
          <a:spcPts val="1000"/>
        </a:lnSpc>
        <a:spcBef>
          <a:spcPct val="0"/>
        </a:spcBef>
        <a:spcAft>
          <a:spcPct val="0"/>
        </a:spcAft>
        <a:defRPr sz="900" b="1">
          <a:solidFill>
            <a:srgbClr val="007EC7"/>
          </a:solidFill>
          <a:latin typeface="Arial" charset="0"/>
          <a:cs typeface="Arial" charset="0"/>
        </a:defRPr>
      </a:lvl6pPr>
      <a:lvl7pPr marL="914400" algn="l" rtl="0" eaLnBrk="1" fontAlgn="base" hangingPunct="1">
        <a:lnSpc>
          <a:spcPts val="1000"/>
        </a:lnSpc>
        <a:spcBef>
          <a:spcPct val="0"/>
        </a:spcBef>
        <a:spcAft>
          <a:spcPct val="0"/>
        </a:spcAft>
        <a:defRPr sz="900" b="1">
          <a:solidFill>
            <a:srgbClr val="007EC7"/>
          </a:solidFill>
          <a:latin typeface="Arial" charset="0"/>
          <a:cs typeface="Arial" charset="0"/>
        </a:defRPr>
      </a:lvl7pPr>
      <a:lvl8pPr marL="1371600" algn="l" rtl="0" eaLnBrk="1" fontAlgn="base" hangingPunct="1">
        <a:lnSpc>
          <a:spcPts val="1000"/>
        </a:lnSpc>
        <a:spcBef>
          <a:spcPct val="0"/>
        </a:spcBef>
        <a:spcAft>
          <a:spcPct val="0"/>
        </a:spcAft>
        <a:defRPr sz="900" b="1">
          <a:solidFill>
            <a:srgbClr val="007EC7"/>
          </a:solidFill>
          <a:latin typeface="Arial" charset="0"/>
          <a:cs typeface="Arial" charset="0"/>
        </a:defRPr>
      </a:lvl8pPr>
      <a:lvl9pPr marL="1828800" algn="l" rtl="0" eaLnBrk="1" fontAlgn="base" hangingPunct="1">
        <a:lnSpc>
          <a:spcPts val="1000"/>
        </a:lnSpc>
        <a:spcBef>
          <a:spcPct val="0"/>
        </a:spcBef>
        <a:spcAft>
          <a:spcPct val="0"/>
        </a:spcAft>
        <a:defRPr sz="900" b="1">
          <a:solidFill>
            <a:srgbClr val="007EC7"/>
          </a:solidFill>
          <a:latin typeface="Arial" charset="0"/>
          <a:cs typeface="Arial" charset="0"/>
        </a:defRPr>
      </a:lvl9pPr>
    </p:titleStyle>
    <p:bodyStyle>
      <a:lvl1pPr marL="539750" indent="-457200" algn="l" rtl="0" eaLnBrk="0" fontAlgn="base" hangingPunct="0">
        <a:lnSpc>
          <a:spcPts val="2500"/>
        </a:lnSpc>
        <a:spcBef>
          <a:spcPts val="600"/>
        </a:spcBef>
        <a:spcAft>
          <a:spcPts val="600"/>
        </a:spcAft>
        <a:buClr>
          <a:srgbClr val="007EC7"/>
        </a:buClr>
        <a:buFont typeface="Arial" charset="0"/>
        <a:buChar char="―"/>
        <a:defRPr sz="21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lnSpc>
          <a:spcPts val="2500"/>
        </a:lnSpc>
        <a:spcBef>
          <a:spcPts val="1800"/>
        </a:spcBef>
        <a:spcAft>
          <a:spcPts val="600"/>
        </a:spcAft>
        <a:buClr>
          <a:srgbClr val="007EC7"/>
        </a:buClr>
        <a:buFont typeface="Arial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0.jp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2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Relationship Id="rId6" Type="http://schemas.openxmlformats.org/officeDocument/2006/relationships/customXml" Target="../ink/ink2.xml"/><Relationship Id="rId5" Type="http://schemas.openxmlformats.org/officeDocument/2006/relationships/image" Target="../media/image9.png"/><Relationship Id="rId4" Type="http://schemas.openxmlformats.org/officeDocument/2006/relationships/customXml" Target="../ink/ink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ázek 7" descr="Obsah obrázku obloha, venku, mrak, strom">
            <a:extLst>
              <a:ext uri="{FF2B5EF4-FFF2-40B4-BE49-F238E27FC236}">
                <a16:creationId xmlns:a16="http://schemas.microsoft.com/office/drawing/2014/main" id="{3456D8FB-C81F-B160-7700-44AB9436D8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Obdélník 1"/>
          <p:cNvSpPr/>
          <p:nvPr/>
        </p:nvSpPr>
        <p:spPr>
          <a:xfrm>
            <a:off x="215941" y="1382488"/>
            <a:ext cx="8640960" cy="707886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cs-CZ" sz="4000" b="1" dirty="0" err="1">
                <a:solidFill>
                  <a:srgbClr val="3F2BD3"/>
                </a:solidFill>
                <a:latin typeface="Arial"/>
                <a:cs typeface="Arial"/>
              </a:rPr>
              <a:t>Manažment</a:t>
            </a:r>
            <a:r>
              <a:rPr lang="cs-CZ" sz="4000" b="1" dirty="0">
                <a:solidFill>
                  <a:srgbClr val="3F2BD3"/>
                </a:solidFill>
                <a:latin typeface="Arial"/>
                <a:cs typeface="Arial"/>
              </a:rPr>
              <a:t> </a:t>
            </a:r>
            <a:r>
              <a:rPr lang="cs-CZ" sz="4000" b="1" dirty="0" err="1">
                <a:solidFill>
                  <a:srgbClr val="3F2BD3"/>
                </a:solidFill>
                <a:latin typeface="Arial"/>
                <a:cs typeface="Arial"/>
              </a:rPr>
              <a:t>slintačky</a:t>
            </a:r>
            <a:r>
              <a:rPr lang="cs-CZ" sz="4000" b="1" dirty="0">
                <a:solidFill>
                  <a:srgbClr val="3F2BD3"/>
                </a:solidFill>
                <a:latin typeface="Arial"/>
                <a:cs typeface="Arial"/>
              </a:rPr>
              <a:t> a </a:t>
            </a:r>
            <a:r>
              <a:rPr lang="cs-CZ" sz="4000" b="1" dirty="0" err="1">
                <a:solidFill>
                  <a:srgbClr val="3F2BD3"/>
                </a:solidFill>
                <a:latin typeface="Arial"/>
                <a:cs typeface="Arial"/>
              </a:rPr>
              <a:t>krívačky</a:t>
            </a:r>
            <a:endParaRPr lang="cs-CZ" sz="4000" b="1" dirty="0">
              <a:solidFill>
                <a:srgbClr val="3F2BD3"/>
              </a:solidFill>
              <a:latin typeface="Arial"/>
              <a:cs typeface="Arial"/>
            </a:endParaRPr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84D32B24-8843-2FDA-B470-1513C19EC402}"/>
              </a:ext>
            </a:extLst>
          </p:cNvPr>
          <p:cNvSpPr txBox="1"/>
          <p:nvPr/>
        </p:nvSpPr>
        <p:spPr>
          <a:xfrm>
            <a:off x="30193" y="6319951"/>
            <a:ext cx="3312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>
                <a:solidFill>
                  <a:srgbClr val="3F2BD3"/>
                </a:solidFill>
                <a:highlight>
                  <a:srgbClr val="FFFF00"/>
                </a:highlight>
              </a:rPr>
              <a:t>Nitra, 5. 9. 2025</a:t>
            </a:r>
          </a:p>
        </p:txBody>
      </p:sp>
      <p:sp>
        <p:nvSpPr>
          <p:cNvPr id="6" name="Nadpis 5">
            <a:extLst>
              <a:ext uri="{FF2B5EF4-FFF2-40B4-BE49-F238E27FC236}">
                <a16:creationId xmlns:a16="http://schemas.microsoft.com/office/drawing/2014/main" id="{F73257DF-51A7-362A-C16C-949452F6BC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7544" y="2636912"/>
            <a:ext cx="8064896" cy="2046089"/>
          </a:xfrm>
        </p:spPr>
        <p:txBody>
          <a:bodyPr>
            <a:normAutofit/>
          </a:bodyPr>
          <a:lstStyle/>
          <a:p>
            <a:pPr algn="ctr"/>
            <a:r>
              <a:rPr lang="cs-CZ" dirty="0">
                <a:solidFill>
                  <a:srgbClr val="3F2BD3"/>
                </a:solidFill>
              </a:rPr>
              <a:t>Agrokomplex Nitra</a:t>
            </a:r>
            <a:br>
              <a:rPr lang="cs-CZ" dirty="0">
                <a:solidFill>
                  <a:srgbClr val="3F2BD3"/>
                </a:solidFill>
              </a:rPr>
            </a:br>
            <a:br>
              <a:rPr lang="cs-CZ" dirty="0"/>
            </a:b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837390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06A37E-ECCA-E4D2-6DC7-8771E0EA8D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text 3">
            <a:extLst>
              <a:ext uri="{FF2B5EF4-FFF2-40B4-BE49-F238E27FC236}">
                <a16:creationId xmlns:a16="http://schemas.microsoft.com/office/drawing/2014/main" id="{1C3B3711-AD35-B06C-8F4D-4CCBBC6D5A5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259346" y="116632"/>
            <a:ext cx="5688632" cy="504056"/>
          </a:xfrm>
        </p:spPr>
        <p:txBody>
          <a:bodyPr/>
          <a:lstStyle/>
          <a:p>
            <a:r>
              <a:rPr lang="cs-CZ" sz="3600" dirty="0"/>
              <a:t>Hraniční přechody</a:t>
            </a:r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29C3105E-3008-9271-4F9B-7D7A4528C3E4}"/>
              </a:ext>
            </a:extLst>
          </p:cNvPr>
          <p:cNvSpPr txBox="1"/>
          <p:nvPr/>
        </p:nvSpPr>
        <p:spPr>
          <a:xfrm>
            <a:off x="539552" y="739518"/>
            <a:ext cx="7416824" cy="4091248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6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cs-CZ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6000"/>
              </a:lnSpc>
              <a:defRPr/>
            </a:pPr>
            <a:r>
              <a:rPr lang="cs-CZ" sz="2000" b="1" dirty="0">
                <a:latin typeface="Arial"/>
                <a:cs typeface="Arial"/>
              </a:rPr>
              <a:t>Ostatní vozidla</a:t>
            </a:r>
            <a:r>
              <a:rPr lang="cs-CZ" sz="2000" dirty="0">
                <a:latin typeface="Arial"/>
                <a:cs typeface="Arial"/>
              </a:rPr>
              <a:t>, která </a:t>
            </a:r>
            <a:r>
              <a:rPr lang="cs-CZ" sz="2000" b="1" dirty="0">
                <a:latin typeface="Arial"/>
                <a:cs typeface="Arial"/>
              </a:rPr>
              <a:t>nepřepravovala veterinární zboží </a:t>
            </a:r>
            <a:r>
              <a:rPr lang="cs-CZ" sz="2000" dirty="0">
                <a:latin typeface="Arial"/>
                <a:cs typeface="Arial"/>
              </a:rPr>
              <a:t>o celkové hmotnosti </a:t>
            </a:r>
            <a:r>
              <a:rPr lang="cs-CZ" sz="2000" b="1" dirty="0">
                <a:latin typeface="Arial"/>
                <a:cs typeface="Arial"/>
              </a:rPr>
              <a:t>nad 3,5 tuny a traktory </a:t>
            </a:r>
            <a:r>
              <a:rPr lang="cs-CZ" sz="2000" dirty="0">
                <a:latin typeface="Arial"/>
                <a:cs typeface="Arial"/>
              </a:rPr>
              <a:t>mohla použít hraniční přechody:</a:t>
            </a:r>
            <a:endParaRPr lang="cs-CZ" sz="2000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0" lvl="0" algn="just" defTabSz="914400" rtl="0" eaLnBrk="1" fontAlgn="base" latinLnBrk="0" hangingPunct="1">
              <a:lnSpc>
                <a:spcPct val="106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cs-CZ" sz="2000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Hodonín – Holíč</a:t>
            </a:r>
            <a:endParaRPr lang="cs-CZ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6000"/>
              </a:lnSpc>
              <a:defRPr/>
            </a:pPr>
            <a:r>
              <a:rPr lang="cs-CZ" sz="2000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Bílá-Bumbálka – Makov</a:t>
            </a:r>
          </a:p>
          <a:p>
            <a:pPr algn="just">
              <a:lnSpc>
                <a:spcPct val="106000"/>
              </a:lnSpc>
              <a:defRPr/>
            </a:pPr>
            <a:r>
              <a:rPr lang="cs-CZ" sz="1600" dirty="0">
                <a:solidFill>
                  <a:prstClr val="black"/>
                </a:solidFill>
                <a:latin typeface="Arial"/>
                <a:ea typeface="Calibri"/>
                <a:cs typeface="Arial"/>
              </a:rPr>
              <a:t>+ přechody uvedené v bodech 1. - 6 na předchozím </a:t>
            </a:r>
            <a:r>
              <a:rPr lang="cs-CZ" sz="1600" dirty="0" err="1">
                <a:solidFill>
                  <a:prstClr val="black"/>
                </a:solidFill>
                <a:latin typeface="Arial"/>
                <a:ea typeface="Calibri"/>
                <a:cs typeface="Arial"/>
              </a:rPr>
              <a:t>slaidu</a:t>
            </a:r>
            <a:endParaRPr lang="cs-CZ" dirty="0" err="1">
              <a:solidFill>
                <a:prstClr val="black"/>
              </a:solidFill>
              <a:latin typeface="Arial"/>
              <a:ea typeface="Calibri"/>
            </a:endParaRPr>
          </a:p>
          <a:p>
            <a:pPr algn="just">
              <a:lnSpc>
                <a:spcPct val="106000"/>
              </a:lnSpc>
              <a:defRPr/>
            </a:pPr>
            <a:endParaRPr lang="cs-CZ" sz="2000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6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Další opatření</a:t>
            </a:r>
          </a:p>
          <a:p>
            <a:pPr marL="0" marR="0" lvl="0" indent="0" algn="just" defTabSz="914400" rtl="0" eaLnBrk="1" fontAlgn="base" latinLnBrk="0" hangingPunct="1">
              <a:lnSpc>
                <a:spcPct val="106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cs-CZ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0" lvl="0" algn="just" defTabSz="914400" rtl="0" eaLnBrk="1" fontAlgn="base" latinLnBrk="0" hangingPunct="1">
              <a:lnSpc>
                <a:spcPct val="106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cs-CZ" sz="2000" dirty="0">
                <a:solidFill>
                  <a:prstClr val="black"/>
                </a:solidFill>
                <a:latin typeface="Arial"/>
                <a:ea typeface="Calibri"/>
                <a:cs typeface="Times New Roman"/>
              </a:rPr>
              <a:t>Řidičům</a:t>
            </a:r>
            <a:r>
              <a:rPr kumimoji="0" lang="cs-CZ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Calibri"/>
                <a:cs typeface="Times New Roman"/>
              </a:rPr>
              <a:t> těchto vozidel bylo nařízeno strpět při překročení státní hranice </a:t>
            </a: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Calibri"/>
                <a:cs typeface="Times New Roman"/>
              </a:rPr>
              <a:t>dezinfekci dopravního prostředku</a:t>
            </a:r>
            <a:endParaRPr lang="cs-CZ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Calibri"/>
              <a:cs typeface="Times New Roman"/>
            </a:endParaRPr>
          </a:p>
          <a:p>
            <a:pPr marL="0" marR="0" lvl="0" indent="0" algn="just" defTabSz="914400" rtl="0" eaLnBrk="1" fontAlgn="base" latinLnBrk="0" hangingPunct="1">
              <a:lnSpc>
                <a:spcPct val="106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cs-CZ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14628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F355C6-A18B-0507-1B63-1319E5B957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text 3">
            <a:extLst>
              <a:ext uri="{FF2B5EF4-FFF2-40B4-BE49-F238E27FC236}">
                <a16:creationId xmlns:a16="http://schemas.microsoft.com/office/drawing/2014/main" id="{0DA678C9-9E7E-F755-9714-3E1D9E2C72E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475656" y="116632"/>
            <a:ext cx="7560840" cy="576064"/>
          </a:xfrm>
        </p:spPr>
        <p:txBody>
          <a:bodyPr/>
          <a:lstStyle/>
          <a:p>
            <a:pPr algn="ctr"/>
            <a:r>
              <a:rPr lang="cs-CZ" sz="3200" dirty="0"/>
              <a:t>Dezinfekce na hraničních přechodech</a:t>
            </a:r>
          </a:p>
        </p:txBody>
      </p:sp>
      <p:graphicFrame>
        <p:nvGraphicFramePr>
          <p:cNvPr id="3" name="Tabulka 2">
            <a:extLst>
              <a:ext uri="{FF2B5EF4-FFF2-40B4-BE49-F238E27FC236}">
                <a16:creationId xmlns:a16="http://schemas.microsoft.com/office/drawing/2014/main" id="{FEBA6A59-C2DE-CD78-B3EE-B4AA26C867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0830375"/>
              </p:ext>
            </p:extLst>
          </p:nvPr>
        </p:nvGraphicFramePr>
        <p:xfrm>
          <a:off x="323528" y="1052736"/>
          <a:ext cx="8229600" cy="3846390"/>
        </p:xfrm>
        <a:graphic>
          <a:graphicData uri="http://schemas.openxmlformats.org/drawingml/2006/table">
            <a:tbl>
              <a:tblPr/>
              <a:tblGrid>
                <a:gridCol w="1116444">
                  <a:extLst>
                    <a:ext uri="{9D8B030D-6E8A-4147-A177-3AD203B41FA5}">
                      <a16:colId xmlns:a16="http://schemas.microsoft.com/office/drawing/2014/main" val="3802367429"/>
                    </a:ext>
                  </a:extLst>
                </a:gridCol>
                <a:gridCol w="2067985">
                  <a:extLst>
                    <a:ext uri="{9D8B030D-6E8A-4147-A177-3AD203B41FA5}">
                      <a16:colId xmlns:a16="http://schemas.microsoft.com/office/drawing/2014/main" val="4169997961"/>
                    </a:ext>
                  </a:extLst>
                </a:gridCol>
                <a:gridCol w="1352075">
                  <a:extLst>
                    <a:ext uri="{9D8B030D-6E8A-4147-A177-3AD203B41FA5}">
                      <a16:colId xmlns:a16="http://schemas.microsoft.com/office/drawing/2014/main" val="1739705948"/>
                    </a:ext>
                  </a:extLst>
                </a:gridCol>
                <a:gridCol w="1313130">
                  <a:extLst>
                    <a:ext uri="{9D8B030D-6E8A-4147-A177-3AD203B41FA5}">
                      <a16:colId xmlns:a16="http://schemas.microsoft.com/office/drawing/2014/main" val="1906520552"/>
                    </a:ext>
                  </a:extLst>
                </a:gridCol>
                <a:gridCol w="1363801">
                  <a:extLst>
                    <a:ext uri="{9D8B030D-6E8A-4147-A177-3AD203B41FA5}">
                      <a16:colId xmlns:a16="http://schemas.microsoft.com/office/drawing/2014/main" val="1472388859"/>
                    </a:ext>
                  </a:extLst>
                </a:gridCol>
                <a:gridCol w="1016165">
                  <a:extLst>
                    <a:ext uri="{9D8B030D-6E8A-4147-A177-3AD203B41FA5}">
                      <a16:colId xmlns:a16="http://schemas.microsoft.com/office/drawing/2014/main" val="1348653740"/>
                    </a:ext>
                  </a:extLst>
                </a:gridCol>
              </a:tblGrid>
              <a:tr h="14042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Hraniční přechod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Počet projíždějících vozidel přes </a:t>
                      </a:r>
                      <a:r>
                        <a:rPr lang="cs-CZ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dez</a:t>
                      </a:r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. rohože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Z toho plná dekontaminace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Spotřeba koncentrátu CPC8 (l)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Potřeba koncentrátu FAM30 (l)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Počet použitých rohoží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86617596"/>
                  </a:ext>
                </a:extLst>
              </a:tr>
              <a:tr h="14042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Bílá - Bumbálka - Makov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17 953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330,4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81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81115532"/>
                  </a:ext>
                </a:extLst>
              </a:tr>
              <a:tr h="14042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Mosty u </a:t>
                      </a:r>
                      <a:r>
                        <a:rPr lang="cs-CZ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Jablůňkova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100 532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3 411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558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877,5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209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5956402"/>
                  </a:ext>
                </a:extLst>
              </a:tr>
              <a:tr h="14042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Starý Hrozenkov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59 680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13 402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1 437,4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3 215,5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26672806"/>
                  </a:ext>
                </a:extLst>
              </a:tr>
              <a:tr h="14042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Lanžhot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207 209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2 791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2 700,2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853,5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374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16400235"/>
                  </a:ext>
                </a:extLst>
              </a:tr>
              <a:tr h="14042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Hatě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12 688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477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312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34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443412"/>
                  </a:ext>
                </a:extLst>
              </a:tr>
              <a:tr h="14042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Hodonín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21 345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185,6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42285450"/>
                  </a:ext>
                </a:extLst>
              </a:tr>
              <a:tr h="14042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Mikulov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1 559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242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81,3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35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50041778"/>
                  </a:ext>
                </a:extLst>
              </a:tr>
              <a:tr h="14042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Halámky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1 904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70,9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14489817"/>
                  </a:ext>
                </a:extLst>
              </a:tr>
              <a:tr h="147116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Celkem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422 870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20 434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5 675,8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4 946,5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889</a:t>
                      </a:r>
                    </a:p>
                  </a:txBody>
                  <a:tcPr marL="6687" marR="6687" marT="668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388732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846958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text 3">
            <a:extLst>
              <a:ext uri="{FF2B5EF4-FFF2-40B4-BE49-F238E27FC236}">
                <a16:creationId xmlns:a16="http://schemas.microsoft.com/office/drawing/2014/main" id="{768151E9-A345-14BF-BB37-54C568411C0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475656" y="261987"/>
            <a:ext cx="6984776" cy="914400"/>
          </a:xfr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buClr>
                <a:srgbClr val="007EC7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cs-CZ" sz="2400" b="1" i="0" u="none" strike="noStrike" kern="1200" cap="none" spc="0" normalizeH="0" baseline="0" noProof="0" dirty="0">
                <a:ln>
                  <a:noFill/>
                </a:ln>
                <a:solidFill>
                  <a:srgbClr val="007EC7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Dezinfekce vozidel přes rohože</a:t>
            </a:r>
          </a:p>
          <a:p>
            <a:endParaRPr lang="cs-CZ" dirty="0"/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0BE52CA3-3856-7A64-A597-2D46A1F026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3648" y="884132"/>
            <a:ext cx="6840760" cy="4004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84323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F0D925-100F-2B92-B981-27DEA0D196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text 3">
            <a:extLst>
              <a:ext uri="{FF2B5EF4-FFF2-40B4-BE49-F238E27FC236}">
                <a16:creationId xmlns:a16="http://schemas.microsoft.com/office/drawing/2014/main" id="{BB73F0E6-4972-CDD9-925A-4362224153E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475656" y="261987"/>
            <a:ext cx="7488832" cy="914400"/>
          </a:xfr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buClr>
                <a:srgbClr val="007EC7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cs-CZ" sz="3200" b="1" i="0" u="none" strike="noStrike" kern="1200" cap="none" spc="0" normalizeH="0" baseline="0" noProof="0" dirty="0">
                <a:ln>
                  <a:noFill/>
                </a:ln>
                <a:solidFill>
                  <a:srgbClr val="007EC7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Úplná dezinfekce vozidel přes rohože</a:t>
            </a:r>
          </a:p>
          <a:p>
            <a:endParaRPr lang="cs-CZ" dirty="0"/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478207D4-8AB8-E3CC-9172-D01C54F00B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5696" y="908720"/>
            <a:ext cx="6214764" cy="3976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7869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text 3">
            <a:extLst>
              <a:ext uri="{FF2B5EF4-FFF2-40B4-BE49-F238E27FC236}">
                <a16:creationId xmlns:a16="http://schemas.microsoft.com/office/drawing/2014/main" id="{788C8375-1883-A8CD-02FF-08BA28328B1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500919" y="198536"/>
            <a:ext cx="7520210" cy="1125820"/>
          </a:xfrm>
        </p:spPr>
        <p:txBody>
          <a:bodyPr/>
          <a:lstStyle/>
          <a:p>
            <a:r>
              <a:rPr lang="cs-CZ" sz="2400" dirty="0">
                <a:latin typeface="Arial"/>
                <a:cs typeface="Arial"/>
              </a:rPr>
              <a:t>Veterinárních kontroly na hraničních přechodech a ve vnitrozemí při přepravě zvířat </a:t>
            </a:r>
          </a:p>
        </p:txBody>
      </p:sp>
      <p:graphicFrame>
        <p:nvGraphicFramePr>
          <p:cNvPr id="9" name="Tabulka 8">
            <a:extLst>
              <a:ext uri="{FF2B5EF4-FFF2-40B4-BE49-F238E27FC236}">
                <a16:creationId xmlns:a16="http://schemas.microsoft.com/office/drawing/2014/main" id="{3D83E749-B387-6D10-DDC0-AEBB484A3F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5160115"/>
              </p:ext>
            </p:extLst>
          </p:nvPr>
        </p:nvGraphicFramePr>
        <p:xfrm>
          <a:off x="2843808" y="1583430"/>
          <a:ext cx="3312368" cy="4032448"/>
        </p:xfrm>
        <a:graphic>
          <a:graphicData uri="http://schemas.openxmlformats.org/drawingml/2006/table">
            <a:tbl>
              <a:tblPr/>
              <a:tblGrid>
                <a:gridCol w="1944216">
                  <a:extLst>
                    <a:ext uri="{9D8B030D-6E8A-4147-A177-3AD203B41FA5}">
                      <a16:colId xmlns:a16="http://schemas.microsoft.com/office/drawing/2014/main" val="1311122877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3812223716"/>
                    </a:ext>
                  </a:extLst>
                </a:gridCol>
              </a:tblGrid>
              <a:tr h="41183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KVS pro kraj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Počty kontrol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5951775"/>
                  </a:ext>
                </a:extLst>
              </a:tr>
              <a:tr h="24065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cs-CZ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MěVS</a:t>
                      </a:r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Praha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92824033"/>
                  </a:ext>
                </a:extLst>
              </a:tr>
              <a:tr h="24065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Jihomoravský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3831475"/>
                  </a:ext>
                </a:extLst>
              </a:tr>
              <a:tr h="24065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Moravskoslezský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25883963"/>
                  </a:ext>
                </a:extLst>
              </a:tr>
              <a:tr h="24065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Zlínský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88604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Pardubický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089018"/>
                  </a:ext>
                </a:extLst>
              </a:tr>
              <a:tr h="24065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Jihočeský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50728516"/>
                  </a:ext>
                </a:extLst>
              </a:tr>
              <a:tr h="24065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Středočeský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4245546"/>
                  </a:ext>
                </a:extLst>
              </a:tr>
              <a:tr h="24065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Liberecký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6047718"/>
                  </a:ext>
                </a:extLst>
              </a:tr>
              <a:tr h="24065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Vysočina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9871140"/>
                  </a:ext>
                </a:extLst>
              </a:tr>
              <a:tr h="24065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Plzeňský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22139991"/>
                  </a:ext>
                </a:extLst>
              </a:tr>
              <a:tr h="24065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Olomoucký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18077948"/>
                  </a:ext>
                </a:extLst>
              </a:tr>
              <a:tr h="24065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Ústecký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6744501"/>
                  </a:ext>
                </a:extLst>
              </a:tr>
              <a:tr h="342463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Celkem/</a:t>
                      </a:r>
                      <a:r>
                        <a:rPr lang="cs-CZ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porušeno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239/</a:t>
                      </a:r>
                      <a:r>
                        <a:rPr lang="cs-CZ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82087499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6B658CCD-B413-194B-A289-3EDD27CFE6D7}"/>
              </a:ext>
            </a:extLst>
          </p:cNvPr>
          <p:cNvSpPr txBox="1"/>
          <p:nvPr/>
        </p:nvSpPr>
        <p:spPr>
          <a:xfrm>
            <a:off x="851064" y="5907974"/>
            <a:ext cx="8057407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 err="1">
                <a:latin typeface="Arial"/>
                <a:cs typeface="Arial"/>
              </a:rPr>
              <a:t>Porušení</a:t>
            </a:r>
            <a:r>
              <a:rPr lang="en-US" dirty="0">
                <a:latin typeface="Arial"/>
                <a:cs typeface="Arial"/>
              </a:rPr>
              <a:t> - </a:t>
            </a:r>
            <a:r>
              <a:rPr lang="en-US" dirty="0" err="1">
                <a:latin typeface="Arial"/>
                <a:cs typeface="Arial"/>
              </a:rPr>
              <a:t>většinově</a:t>
            </a:r>
            <a:r>
              <a:rPr lang="en-US" dirty="0">
                <a:latin typeface="Arial"/>
                <a:cs typeface="Arial"/>
              </a:rPr>
              <a:t> se </a:t>
            </a:r>
            <a:r>
              <a:rPr lang="en-US" dirty="0" err="1">
                <a:latin typeface="Arial"/>
                <a:cs typeface="Arial"/>
              </a:rPr>
              <a:t>jednalo</a:t>
            </a:r>
            <a:r>
              <a:rPr lang="en-US" dirty="0">
                <a:latin typeface="Arial"/>
                <a:cs typeface="Arial"/>
              </a:rPr>
              <a:t> o </a:t>
            </a:r>
            <a:r>
              <a:rPr lang="en-US" dirty="0" err="1">
                <a:latin typeface="Arial"/>
                <a:cs typeface="Arial"/>
              </a:rPr>
              <a:t>špatně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 err="1">
                <a:latin typeface="Arial"/>
                <a:cs typeface="Arial"/>
              </a:rPr>
              <a:t>provedenou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 err="1">
                <a:latin typeface="Arial"/>
                <a:cs typeface="Arial"/>
              </a:rPr>
              <a:t>desinfekci</a:t>
            </a:r>
            <a:r>
              <a:rPr lang="en-US" dirty="0">
                <a:latin typeface="Arial"/>
                <a:cs typeface="Arial"/>
              </a:rPr>
              <a:t> a </a:t>
            </a:r>
            <a:r>
              <a:rPr lang="en-US" dirty="0" err="1">
                <a:latin typeface="Arial"/>
                <a:cs typeface="Arial"/>
              </a:rPr>
              <a:t>nebo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 err="1">
                <a:latin typeface="Arial"/>
                <a:cs typeface="Arial"/>
              </a:rPr>
              <a:t>chybějící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 err="1">
                <a:latin typeface="Arial"/>
                <a:cs typeface="Arial"/>
              </a:rPr>
              <a:t>doklady</a:t>
            </a:r>
            <a:r>
              <a:rPr lang="en-US" dirty="0">
                <a:latin typeface="Arial"/>
                <a:cs typeface="Arial"/>
              </a:rPr>
              <a:t> k </a:t>
            </a:r>
            <a:r>
              <a:rPr lang="en-US" dirty="0" err="1">
                <a:latin typeface="Arial"/>
                <a:cs typeface="Arial"/>
              </a:rPr>
              <a:t>desinfekci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 err="1">
                <a:latin typeface="Arial"/>
                <a:cs typeface="Arial"/>
              </a:rPr>
              <a:t>vozidla</a:t>
            </a:r>
            <a:endParaRPr lang="en-US" dirty="0" err="1"/>
          </a:p>
        </p:txBody>
      </p:sp>
    </p:spTree>
    <p:extLst>
      <p:ext uri="{BB962C8B-B14F-4D97-AF65-F5344CB8AC3E}">
        <p14:creationId xmlns:p14="http://schemas.microsoft.com/office/powerpoint/2010/main" val="9551690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287756-C395-7E29-6C2F-388FF70B94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text 3">
            <a:extLst>
              <a:ext uri="{FF2B5EF4-FFF2-40B4-BE49-F238E27FC236}">
                <a16:creationId xmlns:a16="http://schemas.microsoft.com/office/drawing/2014/main" id="{5BE302F1-5235-9C28-9C53-497CCEEF1BB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475657" y="116632"/>
            <a:ext cx="7416824" cy="914400"/>
          </a:xfrm>
        </p:spPr>
        <p:txBody>
          <a:bodyPr/>
          <a:lstStyle/>
          <a:p>
            <a:r>
              <a:rPr lang="cs-CZ" sz="2400" dirty="0">
                <a:latin typeface="Arial"/>
                <a:cs typeface="Arial"/>
              </a:rPr>
              <a:t>Kontroly na přechodech a ve vnitrozemí při přepravě živočišných produktů</a:t>
            </a:r>
          </a:p>
        </p:txBody>
      </p:sp>
      <p:graphicFrame>
        <p:nvGraphicFramePr>
          <p:cNvPr id="3" name="Tabulka 2">
            <a:extLst>
              <a:ext uri="{FF2B5EF4-FFF2-40B4-BE49-F238E27FC236}">
                <a16:creationId xmlns:a16="http://schemas.microsoft.com/office/drawing/2014/main" id="{79835A0A-2BB4-7860-B5D0-3B0EF31326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4495802"/>
              </p:ext>
            </p:extLst>
          </p:nvPr>
        </p:nvGraphicFramePr>
        <p:xfrm>
          <a:off x="395536" y="1268760"/>
          <a:ext cx="4104456" cy="4968550"/>
        </p:xfrm>
        <a:graphic>
          <a:graphicData uri="http://schemas.openxmlformats.org/drawingml/2006/table">
            <a:tbl>
              <a:tblPr/>
              <a:tblGrid>
                <a:gridCol w="2323277">
                  <a:extLst>
                    <a:ext uri="{9D8B030D-6E8A-4147-A177-3AD203B41FA5}">
                      <a16:colId xmlns:a16="http://schemas.microsoft.com/office/drawing/2014/main" val="782352315"/>
                    </a:ext>
                  </a:extLst>
                </a:gridCol>
                <a:gridCol w="1781179">
                  <a:extLst>
                    <a:ext uri="{9D8B030D-6E8A-4147-A177-3AD203B41FA5}">
                      <a16:colId xmlns:a16="http://schemas.microsoft.com/office/drawing/2014/main" val="2590117655"/>
                    </a:ext>
                  </a:extLst>
                </a:gridCol>
              </a:tblGrid>
              <a:tr h="37443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KVS pro kraj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Počty kontrol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403094"/>
                  </a:ext>
                </a:extLst>
              </a:tr>
              <a:tr h="33540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 policií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1 238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08331844"/>
                  </a:ext>
                </a:extLst>
              </a:tr>
              <a:tr h="33540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 celníky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222405"/>
                  </a:ext>
                </a:extLst>
              </a:tr>
              <a:tr h="33540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KVSB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734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28953401"/>
                  </a:ext>
                </a:extLst>
              </a:tr>
              <a:tr h="33540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KVST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45650625"/>
                  </a:ext>
                </a:extLst>
              </a:tr>
              <a:tr h="33540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KVSZ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74607908"/>
                  </a:ext>
                </a:extLst>
              </a:tr>
              <a:tr h="33540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cs-CZ" sz="2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MěVS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6428688"/>
                  </a:ext>
                </a:extLst>
              </a:tr>
              <a:tr h="33540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KVSC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84248027"/>
                  </a:ext>
                </a:extLst>
              </a:tr>
              <a:tr h="33540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KVSS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3849754"/>
                  </a:ext>
                </a:extLst>
              </a:tr>
              <a:tr h="33540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KVSÚ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4569041"/>
                  </a:ext>
                </a:extLst>
              </a:tr>
              <a:tr h="33540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KVSJ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80606222"/>
                  </a:ext>
                </a:extLst>
              </a:tr>
              <a:tr h="33540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KVSM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4693332"/>
                  </a:ext>
                </a:extLst>
              </a:tr>
              <a:tr h="452336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cs-CZ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Celkem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1 299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88111527"/>
                  </a:ext>
                </a:extLst>
              </a:tr>
              <a:tr h="452336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cs-CZ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Porušení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cs-CZ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93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41214199"/>
                  </a:ext>
                </a:extLst>
              </a:tr>
            </a:tbl>
          </a:graphicData>
        </a:graphic>
      </p:graphicFrame>
      <p:sp>
        <p:nvSpPr>
          <p:cNvPr id="8" name="TextovéPole 7">
            <a:extLst>
              <a:ext uri="{FF2B5EF4-FFF2-40B4-BE49-F238E27FC236}">
                <a16:creationId xmlns:a16="http://schemas.microsoft.com/office/drawing/2014/main" id="{8FD4F183-E443-E9E5-67A1-BE891B7F0797}"/>
              </a:ext>
            </a:extLst>
          </p:cNvPr>
          <p:cNvSpPr txBox="1"/>
          <p:nvPr/>
        </p:nvSpPr>
        <p:spPr>
          <a:xfrm>
            <a:off x="4566256" y="1242496"/>
            <a:ext cx="4536504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1600" b="1" dirty="0"/>
              <a:t>Maďarsko:</a:t>
            </a:r>
          </a:p>
          <a:p>
            <a:pPr marL="285750" indent="-285750">
              <a:buFont typeface="Arial" panose="020B0604020202020204" pitchFamily="34" charset="0"/>
              <a:buChar char="–"/>
            </a:pPr>
            <a:r>
              <a:rPr lang="cs-CZ" sz="1600" dirty="0"/>
              <a:t>vráceno 10 tun sýrů z nepasterovaného mléka </a:t>
            </a:r>
          </a:p>
          <a:p>
            <a:pPr marL="285750" indent="-285750">
              <a:buFont typeface="Arial" panose="020B0604020202020204" pitchFamily="34" charset="0"/>
              <a:buChar char="–"/>
            </a:pPr>
            <a:r>
              <a:rPr lang="cs-CZ" sz="1600" dirty="0"/>
              <a:t>vráceno 1,25 t masných výrobků</a:t>
            </a:r>
          </a:p>
          <a:p>
            <a:pPr marL="285750" indent="-285750">
              <a:buFont typeface="Arial" panose="020B0604020202020204" pitchFamily="34" charset="0"/>
              <a:buChar char="–"/>
            </a:pPr>
            <a:r>
              <a:rPr lang="cs-CZ" sz="1600" dirty="0"/>
              <a:t>vráceno 59,5 tun čerstvého vepřového masa</a:t>
            </a:r>
          </a:p>
          <a:p>
            <a:pPr marL="285750" indent="-285750">
              <a:buFont typeface="Arial" panose="020B0604020202020204" pitchFamily="34" charset="0"/>
              <a:buChar char="–"/>
            </a:pPr>
            <a:r>
              <a:rPr lang="cs-CZ" sz="1600" dirty="0"/>
              <a:t> 5x porušení MVO, 4x neregistrovaný přepravce živočišných produktů, 2x jiné (označení VŽP)</a:t>
            </a:r>
          </a:p>
          <a:p>
            <a:endParaRPr lang="cs-CZ" sz="1600" dirty="0"/>
          </a:p>
          <a:p>
            <a:r>
              <a:rPr lang="cs-CZ" sz="1600" b="1" dirty="0"/>
              <a:t>Slovensko:</a:t>
            </a:r>
          </a:p>
          <a:p>
            <a:pPr marL="285750" indent="-285750">
              <a:buFont typeface="Arial" panose="020B0604020202020204" pitchFamily="34" charset="0"/>
              <a:buChar char="–"/>
            </a:pPr>
            <a:r>
              <a:rPr lang="cs-CZ" sz="1600" dirty="0"/>
              <a:t>vráceno 26 t syrového mléka</a:t>
            </a:r>
          </a:p>
          <a:p>
            <a:pPr marL="285750" indent="-285750">
              <a:buFont typeface="Arial" panose="020B0604020202020204" pitchFamily="34" charset="0"/>
              <a:buChar char="–"/>
            </a:pPr>
            <a:r>
              <a:rPr lang="cs-CZ" sz="1600" dirty="0"/>
              <a:t>vráceno 24,5 t vedlejších živočišných produktů</a:t>
            </a:r>
          </a:p>
          <a:p>
            <a:pPr marL="285750" indent="-285750">
              <a:buFont typeface="Arial" panose="020B0604020202020204" pitchFamily="34" charset="0"/>
              <a:buChar char="–"/>
            </a:pPr>
            <a:r>
              <a:rPr lang="cs-CZ" sz="1600" dirty="0"/>
              <a:t>vráceno 1,9 t vepřového masa</a:t>
            </a:r>
          </a:p>
          <a:p>
            <a:pPr marL="285750" indent="-285750">
              <a:buFont typeface="Arial" panose="020B0604020202020204" pitchFamily="34" charset="0"/>
              <a:buChar char="–"/>
            </a:pPr>
            <a:r>
              <a:rPr lang="cs-CZ" sz="1600" dirty="0"/>
              <a:t>5x porušení MVO, 2x neregistrovaný přepravce, 2x zásilka bez průvodních dokladů, 2x hygienické důvody, 5x nenahlášená zásilka</a:t>
            </a:r>
          </a:p>
        </p:txBody>
      </p:sp>
    </p:spTree>
    <p:extLst>
      <p:ext uri="{BB962C8B-B14F-4D97-AF65-F5344CB8AC3E}">
        <p14:creationId xmlns:p14="http://schemas.microsoft.com/office/powerpoint/2010/main" val="21034986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471218" y="1988840"/>
            <a:ext cx="8064896" cy="3168352"/>
          </a:xfrm>
        </p:spPr>
        <p:txBody>
          <a:bodyPr>
            <a:normAutofit/>
          </a:bodyPr>
          <a:lstStyle/>
          <a:p>
            <a:pPr algn="ctr"/>
            <a:r>
              <a:rPr lang="cs-CZ" altLang="en-US" sz="4400" dirty="0"/>
              <a:t>Podezření  na SLAK – skot </a:t>
            </a:r>
            <a:br>
              <a:rPr lang="cs-CZ" altLang="en-US" sz="4400" dirty="0"/>
            </a:br>
            <a:br>
              <a:rPr lang="cs-CZ" altLang="en-US" sz="4400" dirty="0"/>
            </a:br>
            <a:r>
              <a:rPr lang="cs-CZ" altLang="en-US" sz="4400" dirty="0"/>
              <a:t>Jihomoravský kraj</a:t>
            </a:r>
            <a:br>
              <a:rPr lang="cs-CZ" altLang="en-US" sz="4400" dirty="0"/>
            </a:br>
            <a:br>
              <a:rPr lang="cs-CZ" altLang="en-US" sz="4400" dirty="0"/>
            </a:br>
            <a:endParaRPr lang="cs-CZ" sz="4400" dirty="0"/>
          </a:p>
        </p:txBody>
      </p:sp>
    </p:spTree>
    <p:extLst>
      <p:ext uri="{BB962C8B-B14F-4D97-AF65-F5344CB8AC3E}">
        <p14:creationId xmlns:p14="http://schemas.microsoft.com/office/powerpoint/2010/main" val="15071977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9A07B8-0D0A-249F-BF98-397F01EDBE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 descr="Obsah obrázku osoba, Maso, hřebík, žíla&#10;&#10;Obsah vygenerovaný umělou inteligencí může být nesprávný.">
            <a:extLst>
              <a:ext uri="{FF2B5EF4-FFF2-40B4-BE49-F238E27FC236}">
                <a16:creationId xmlns:a16="http://schemas.microsoft.com/office/drawing/2014/main" id="{3FCE4891-5251-DC0A-5B0C-0E7094F934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2925" y="1355347"/>
            <a:ext cx="2996952" cy="2247714"/>
          </a:xfrm>
          <a:prstGeom prst="rect">
            <a:avLst/>
          </a:prstGeom>
        </p:spPr>
      </p:pic>
      <p:pic>
        <p:nvPicPr>
          <p:cNvPr id="5" name="Obrázek 4" descr="Obsah obrázku osoba, hřebík, ruka, prst&#10;&#10;Obsah vygenerovaný umělou inteligencí může být nesprávný.">
            <a:extLst>
              <a:ext uri="{FF2B5EF4-FFF2-40B4-BE49-F238E27FC236}">
                <a16:creationId xmlns:a16="http://schemas.microsoft.com/office/drawing/2014/main" id="{70A00D35-2A76-A60D-6D4E-08F9A1E6F5B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85212" y="1355345"/>
            <a:ext cx="2996953" cy="2247715"/>
          </a:xfrm>
          <a:prstGeom prst="rect">
            <a:avLst/>
          </a:prstGeom>
        </p:spPr>
      </p:pic>
      <p:pic>
        <p:nvPicPr>
          <p:cNvPr id="11" name="Obrázek 10" descr="Obsah obrázku savec, kůň, území, čenich&#10;&#10;Obsah vygenerovaný umělou inteligencí může být nesprávný.">
            <a:extLst>
              <a:ext uri="{FF2B5EF4-FFF2-40B4-BE49-F238E27FC236}">
                <a16:creationId xmlns:a16="http://schemas.microsoft.com/office/drawing/2014/main" id="{E55B3A3F-C5D3-5D78-E38A-6A29239193A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18" y="980725"/>
            <a:ext cx="3024337" cy="4032449"/>
          </a:xfrm>
          <a:prstGeom prst="rect">
            <a:avLst/>
          </a:prstGeom>
        </p:spPr>
      </p:pic>
      <p:sp>
        <p:nvSpPr>
          <p:cNvPr id="2" name="TextovéPole 1">
            <a:extLst>
              <a:ext uri="{FF2B5EF4-FFF2-40B4-BE49-F238E27FC236}">
                <a16:creationId xmlns:a16="http://schemas.microsoft.com/office/drawing/2014/main" id="{7D275232-A863-EF4C-FCAC-E08DD7DF8211}"/>
              </a:ext>
            </a:extLst>
          </p:cNvPr>
          <p:cNvSpPr txBox="1"/>
          <p:nvPr/>
        </p:nvSpPr>
        <p:spPr>
          <a:xfrm>
            <a:off x="2715258" y="163668"/>
            <a:ext cx="54006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ts val="3600"/>
              </a:lnSpc>
              <a:spcBef>
                <a:spcPts val="600"/>
              </a:spcBef>
              <a:spcAft>
                <a:spcPts val="600"/>
              </a:spcAft>
              <a:buClr>
                <a:srgbClr val="007EC7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cs-CZ" sz="3200" b="1" i="0" u="none" strike="noStrike" kern="1200" cap="none" spc="0" normalizeH="0" baseline="0" noProof="0" dirty="0">
                <a:ln>
                  <a:noFill/>
                </a:ln>
                <a:solidFill>
                  <a:srgbClr val="007EC7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Změny na strucích</a:t>
            </a:r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C216FFE1-42A8-3083-14E1-CD747B2C588F}"/>
              </a:ext>
            </a:extLst>
          </p:cNvPr>
          <p:cNvSpPr txBox="1"/>
          <p:nvPr/>
        </p:nvSpPr>
        <p:spPr>
          <a:xfrm>
            <a:off x="152959" y="4279569"/>
            <a:ext cx="8295487" cy="230832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cs-CZ" dirty="0"/>
              <a:t>U dvou krav puchýře na strucích</a:t>
            </a:r>
          </a:p>
          <a:p>
            <a:pPr marL="285750" indent="-285750">
              <a:buFontTx/>
              <a:buChar char="-"/>
            </a:pPr>
            <a:r>
              <a:rPr lang="cs-CZ" dirty="0"/>
              <a:t>po 3 dnech se vyhojily</a:t>
            </a:r>
          </a:p>
          <a:p>
            <a:pPr marL="285750" indent="-285750">
              <a:buFontTx/>
              <a:buChar char="-"/>
            </a:pPr>
            <a:r>
              <a:rPr lang="cs-CZ" dirty="0"/>
              <a:t>bez erozí</a:t>
            </a:r>
          </a:p>
          <a:p>
            <a:pPr marL="285750" indent="-285750">
              <a:buChar char="-"/>
            </a:pPr>
            <a:endParaRPr lang="cs-CZ" dirty="0">
              <a:latin typeface="Arial"/>
              <a:cs typeface="Arial"/>
            </a:endParaRPr>
          </a:p>
          <a:p>
            <a:r>
              <a:rPr lang="cs-CZ" dirty="0">
                <a:latin typeface="Arial"/>
                <a:cs typeface="Arial"/>
              </a:rPr>
              <a:t>Okamžité přijetí veškerých opatření na hospodářství  pro podezření na SLAK.</a:t>
            </a:r>
          </a:p>
          <a:p>
            <a:endParaRPr lang="cs-CZ" dirty="0">
              <a:latin typeface="Arial"/>
              <a:cs typeface="Arial"/>
            </a:endParaRPr>
          </a:p>
          <a:p>
            <a:r>
              <a:rPr lang="cs-CZ" dirty="0">
                <a:latin typeface="Arial"/>
                <a:cs typeface="Arial"/>
              </a:rPr>
              <a:t>Vzorky (krev + bukální stěry ) odeslány do NRL poslem, ještě týž den </a:t>
            </a:r>
            <a:r>
              <a:rPr lang="cs-CZ" b="1" dirty="0">
                <a:latin typeface="Arial"/>
                <a:cs typeface="Arial"/>
              </a:rPr>
              <a:t>negativní výsledky na SLAK z národní referenční laboratoře.</a:t>
            </a:r>
          </a:p>
        </p:txBody>
      </p:sp>
    </p:spTree>
    <p:extLst>
      <p:ext uri="{BB962C8B-B14F-4D97-AF65-F5344CB8AC3E}">
        <p14:creationId xmlns:p14="http://schemas.microsoft.com/office/powerpoint/2010/main" val="28871523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>
            <a:extLst>
              <a:ext uri="{FF2B5EF4-FFF2-40B4-BE49-F238E27FC236}">
                <a16:creationId xmlns:a16="http://schemas.microsoft.com/office/drawing/2014/main" id="{2EDDFE31-CF46-B6FB-E53C-5C5F32EDD5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615" y="1124743"/>
            <a:ext cx="3372387" cy="3936437"/>
          </a:xfrm>
          <a:prstGeom prst="rect">
            <a:avLst/>
          </a:prstGeom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A2C38DBB-1166-6842-464A-176C3C1A06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0053" y="1124743"/>
            <a:ext cx="3624405" cy="4968553"/>
          </a:xfrm>
          <a:prstGeom prst="rect">
            <a:avLst/>
          </a:prstGeom>
        </p:spPr>
      </p:pic>
      <p:sp>
        <p:nvSpPr>
          <p:cNvPr id="3" name="TextovéPole 2">
            <a:extLst>
              <a:ext uri="{FF2B5EF4-FFF2-40B4-BE49-F238E27FC236}">
                <a16:creationId xmlns:a16="http://schemas.microsoft.com/office/drawing/2014/main" id="{B8D5714A-578F-9C4D-F993-58DAEA155AC2}"/>
              </a:ext>
            </a:extLst>
          </p:cNvPr>
          <p:cNvSpPr txBox="1"/>
          <p:nvPr/>
        </p:nvSpPr>
        <p:spPr>
          <a:xfrm>
            <a:off x="455556" y="5225424"/>
            <a:ext cx="7056784" cy="101566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cs-CZ" sz="2000" dirty="0"/>
              <a:t>U jedné krávy uzlovité změny na kůži</a:t>
            </a:r>
          </a:p>
          <a:p>
            <a:endParaRPr lang="cs-CZ" sz="2000" dirty="0"/>
          </a:p>
          <a:p>
            <a:endParaRPr lang="cs-CZ" sz="2000" dirty="0"/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CA86F884-CF7A-B2E3-372D-63027E7E0DF3}"/>
              </a:ext>
            </a:extLst>
          </p:cNvPr>
          <p:cNvSpPr txBox="1"/>
          <p:nvPr/>
        </p:nvSpPr>
        <p:spPr>
          <a:xfrm>
            <a:off x="3275856" y="210706"/>
            <a:ext cx="54006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ts val="3600"/>
              </a:lnSpc>
              <a:spcBef>
                <a:spcPts val="600"/>
              </a:spcBef>
              <a:spcAft>
                <a:spcPts val="600"/>
              </a:spcAft>
              <a:buClr>
                <a:srgbClr val="007EC7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cs-CZ" sz="3200" b="1" i="0" u="none" strike="noStrike" kern="1200" cap="none" spc="0" normalizeH="0" baseline="0" noProof="0" dirty="0">
                <a:ln>
                  <a:noFill/>
                </a:ln>
                <a:solidFill>
                  <a:srgbClr val="007EC7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Změny na kůži</a:t>
            </a:r>
          </a:p>
        </p:txBody>
      </p:sp>
    </p:spTree>
    <p:extLst>
      <p:ext uri="{BB962C8B-B14F-4D97-AF65-F5344CB8AC3E}">
        <p14:creationId xmlns:p14="http://schemas.microsoft.com/office/powerpoint/2010/main" val="425870310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3D24F2-8D97-EB50-1E49-9669070DDE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92C6116-45DD-5257-F81C-4E9DA46BEE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1218" y="1988840"/>
            <a:ext cx="8064896" cy="2664296"/>
          </a:xfrm>
        </p:spPr>
        <p:txBody>
          <a:bodyPr>
            <a:normAutofit/>
          </a:bodyPr>
          <a:lstStyle/>
          <a:p>
            <a:pPr algn="ctr"/>
            <a:r>
              <a:rPr lang="cs-CZ" altLang="en-US" dirty="0"/>
              <a:t>Podezření SLAK – prasata</a:t>
            </a:r>
            <a:br>
              <a:rPr lang="cs-CZ" altLang="en-US" dirty="0"/>
            </a:br>
            <a:br>
              <a:rPr lang="cs-CZ" altLang="en-US" dirty="0"/>
            </a:br>
            <a:r>
              <a:rPr lang="cs-CZ" altLang="en-US" dirty="0"/>
              <a:t> Jihočeský kraj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542094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3F68C9-2B63-886F-86C3-CEF3C9BFA3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>
            <a:extLst>
              <a:ext uri="{FF2B5EF4-FFF2-40B4-BE49-F238E27FC236}">
                <a16:creationId xmlns:a16="http://schemas.microsoft.com/office/drawing/2014/main" id="{4F3E7ACD-5BEA-960F-69B8-51EAE7248F93}"/>
              </a:ext>
            </a:extLst>
          </p:cNvPr>
          <p:cNvSpPr/>
          <p:nvPr/>
        </p:nvSpPr>
        <p:spPr>
          <a:xfrm>
            <a:off x="251520" y="2103193"/>
            <a:ext cx="864096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4000" b="1" dirty="0" err="1">
                <a:solidFill>
                  <a:srgbClr val="FFC000"/>
                </a:solidFill>
              </a:rPr>
              <a:t>Preventivne</a:t>
            </a:r>
            <a:r>
              <a:rPr lang="cs-CZ" sz="4000" b="1" dirty="0">
                <a:solidFill>
                  <a:srgbClr val="FFC000"/>
                </a:solidFill>
              </a:rPr>
              <a:t> </a:t>
            </a:r>
            <a:r>
              <a:rPr lang="cs-CZ" sz="4000" b="1" dirty="0" err="1">
                <a:solidFill>
                  <a:srgbClr val="FFC000"/>
                </a:solidFill>
              </a:rPr>
              <a:t>opatrenia</a:t>
            </a:r>
            <a:r>
              <a:rPr lang="cs-CZ" sz="4000" b="1" dirty="0">
                <a:solidFill>
                  <a:srgbClr val="FFC000"/>
                </a:solidFill>
              </a:rPr>
              <a:t> proti </a:t>
            </a:r>
            <a:r>
              <a:rPr lang="cs-CZ" sz="4000" b="1" dirty="0" err="1">
                <a:solidFill>
                  <a:srgbClr val="FFC000"/>
                </a:solidFill>
              </a:rPr>
              <a:t>slintačke</a:t>
            </a:r>
            <a:r>
              <a:rPr lang="cs-CZ" sz="4000" b="1" dirty="0">
                <a:solidFill>
                  <a:srgbClr val="FFC000"/>
                </a:solidFill>
              </a:rPr>
              <a:t> a </a:t>
            </a:r>
            <a:r>
              <a:rPr lang="cs-CZ" sz="4000" b="1" dirty="0" err="1">
                <a:solidFill>
                  <a:srgbClr val="FFC000"/>
                </a:solidFill>
              </a:rPr>
              <a:t>krívačke</a:t>
            </a:r>
            <a:r>
              <a:rPr lang="cs-CZ" sz="4000" b="1" dirty="0">
                <a:solidFill>
                  <a:srgbClr val="FFC000"/>
                </a:solidFill>
              </a:rPr>
              <a:t>,</a:t>
            </a:r>
          </a:p>
          <a:p>
            <a:pPr algn="ctr"/>
            <a:r>
              <a:rPr lang="cs-CZ" sz="4000" b="1" dirty="0" err="1">
                <a:solidFill>
                  <a:srgbClr val="FFC000"/>
                </a:solidFill>
              </a:rPr>
              <a:t>pripravenosť</a:t>
            </a:r>
            <a:r>
              <a:rPr lang="cs-CZ" sz="4000" b="1" dirty="0">
                <a:solidFill>
                  <a:srgbClr val="FFC000"/>
                </a:solidFill>
              </a:rPr>
              <a:t> na nákazu</a:t>
            </a:r>
          </a:p>
        </p:txBody>
      </p:sp>
      <p:sp>
        <p:nvSpPr>
          <p:cNvPr id="6" name="Nadpis 5">
            <a:extLst>
              <a:ext uri="{FF2B5EF4-FFF2-40B4-BE49-F238E27FC236}">
                <a16:creationId xmlns:a16="http://schemas.microsoft.com/office/drawing/2014/main" id="{C5BE0FFD-0A89-F836-75A0-E91942281F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9552" y="5475512"/>
            <a:ext cx="8064896" cy="735012"/>
          </a:xfrm>
        </p:spPr>
        <p:txBody>
          <a:bodyPr>
            <a:normAutofit fontScale="90000"/>
          </a:bodyPr>
          <a:lstStyle/>
          <a:p>
            <a:r>
              <a:rPr lang="cs-CZ" sz="2800" dirty="0"/>
              <a:t>MVDr. Zbyněk Semerád – SVS ČR</a:t>
            </a:r>
            <a:br>
              <a:rPr lang="cs-CZ" sz="2800" dirty="0"/>
            </a:b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158096685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4E5207-BC4E-9539-0CB8-55BB6A123A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 descr="Obsah obrázku prase, území, Prasatovití, Prase domácí&#10;&#10;Obsah vygenerovaný umělou inteligencí může být nesprávný.">
            <a:extLst>
              <a:ext uri="{FF2B5EF4-FFF2-40B4-BE49-F238E27FC236}">
                <a16:creationId xmlns:a16="http://schemas.microsoft.com/office/drawing/2014/main" id="{4CBF5484-68A7-4869-A2BC-4F47742777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381416"/>
            <a:ext cx="2669814" cy="3559752"/>
          </a:xfrm>
          <a:prstGeom prst="rect">
            <a:avLst/>
          </a:prstGeom>
        </p:spPr>
      </p:pic>
      <p:pic>
        <p:nvPicPr>
          <p:cNvPr id="7" name="Obrázek 6" descr="Obsah obrázku osoba, kůže, detail, Maso&#10;&#10;Obsah vygenerovaný umělou inteligencí může být nesprávný.">
            <a:extLst>
              <a:ext uri="{FF2B5EF4-FFF2-40B4-BE49-F238E27FC236}">
                <a16:creationId xmlns:a16="http://schemas.microsoft.com/office/drawing/2014/main" id="{DC0AB29A-07F1-82E5-AC44-CEC1CDB6DE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6657" y="1352200"/>
            <a:ext cx="2669815" cy="3588968"/>
          </a:xfrm>
          <a:prstGeom prst="rect">
            <a:avLst/>
          </a:prstGeom>
        </p:spPr>
      </p:pic>
      <p:pic>
        <p:nvPicPr>
          <p:cNvPr id="9" name="Obrázek 8" descr="Obsah obrázku osoba, Maso, prase, území&#10;&#10;Obsah vygenerovaný umělou inteligencí může být nesprávný.">
            <a:extLst>
              <a:ext uri="{FF2B5EF4-FFF2-40B4-BE49-F238E27FC236}">
                <a16:creationId xmlns:a16="http://schemas.microsoft.com/office/drawing/2014/main" id="{3EDD21F9-4346-B245-CE32-7AD3AA6B49C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2643" y="1340768"/>
            <a:ext cx="2979837" cy="3600400"/>
          </a:xfrm>
          <a:prstGeom prst="rect">
            <a:avLst/>
          </a:prstGeom>
        </p:spPr>
      </p:pic>
      <p:sp>
        <p:nvSpPr>
          <p:cNvPr id="2" name="TextovéPole 1">
            <a:extLst>
              <a:ext uri="{FF2B5EF4-FFF2-40B4-BE49-F238E27FC236}">
                <a16:creationId xmlns:a16="http://schemas.microsoft.com/office/drawing/2014/main" id="{5C06445F-49CF-801C-3AFA-33628232C97A}"/>
              </a:ext>
            </a:extLst>
          </p:cNvPr>
          <p:cNvSpPr txBox="1"/>
          <p:nvPr/>
        </p:nvSpPr>
        <p:spPr>
          <a:xfrm>
            <a:off x="1475656" y="116632"/>
            <a:ext cx="73448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ts val="3600"/>
              </a:lnSpc>
              <a:spcBef>
                <a:spcPts val="600"/>
              </a:spcBef>
              <a:spcAft>
                <a:spcPts val="600"/>
              </a:spcAft>
              <a:buClr>
                <a:srgbClr val="007EC7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cs-CZ" sz="3200" b="1" i="0" u="none" strike="noStrike" kern="1200" cap="none" spc="0" normalizeH="0" baseline="0" noProof="0" dirty="0">
                <a:ln>
                  <a:noFill/>
                </a:ln>
                <a:solidFill>
                  <a:srgbClr val="007EC7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Změny v </a:t>
            </a:r>
            <a:r>
              <a:rPr kumimoji="0" lang="cs-CZ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7EC7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mezipaznehtí</a:t>
            </a:r>
            <a:r>
              <a:rPr kumimoji="0" lang="cs-CZ" sz="3200" b="1" i="0" u="none" strike="noStrike" kern="1200" cap="none" spc="0" normalizeH="0" baseline="0" noProof="0" dirty="0">
                <a:ln>
                  <a:noFill/>
                </a:ln>
                <a:solidFill>
                  <a:srgbClr val="007EC7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 na korunce u prasat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7CB7137-BCA9-E7C9-AFE7-1FF708F2D9C9}"/>
              </a:ext>
            </a:extLst>
          </p:cNvPr>
          <p:cNvSpPr txBox="1"/>
          <p:nvPr/>
        </p:nvSpPr>
        <p:spPr>
          <a:xfrm>
            <a:off x="904504" y="5417128"/>
            <a:ext cx="8077199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cs-CZ" dirty="0">
                <a:latin typeface="Arial"/>
                <a:cs typeface="Arial"/>
              </a:rPr>
              <a:t>Okamžité přijetí veškerých opatření na hospodářství pro podezření na SLAK.</a:t>
            </a:r>
            <a:endParaRPr lang="en-US" dirty="0"/>
          </a:p>
          <a:p>
            <a:endParaRPr lang="cs-CZ" dirty="0">
              <a:latin typeface="Arial"/>
              <a:cs typeface="Arial"/>
            </a:endParaRPr>
          </a:p>
          <a:p>
            <a:r>
              <a:rPr lang="cs-CZ" dirty="0">
                <a:latin typeface="Arial"/>
                <a:cs typeface="Arial"/>
              </a:rPr>
              <a:t>Vzorky (krev + bukální stěry ) odeslány do NRL poslem, ještě týž den negativní výsledky na SLAK z národní referenční laboratoře.</a:t>
            </a:r>
            <a:endParaRPr lang="en-US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453894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658FCD-C49A-B0C3-AC93-279623E32D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13B627AC-C44F-8B02-E61B-BF6D384D57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1052736"/>
            <a:ext cx="8229600" cy="5616624"/>
          </a:xfrm>
        </p:spPr>
        <p:txBody>
          <a:bodyPr/>
          <a:lstStyle/>
          <a:p>
            <a:pPr marL="0" indent="0">
              <a:buNone/>
            </a:pPr>
            <a:r>
              <a:rPr lang="cs-CZ" sz="2000" b="1" dirty="0"/>
              <a:t>Monitoring mléka:</a:t>
            </a:r>
            <a:endParaRPr lang="cs-CZ" sz="2000" dirty="0"/>
          </a:p>
          <a:p>
            <a:pPr marL="719455" lvl="1" indent="-359410" algn="just"/>
            <a:r>
              <a:rPr lang="cs-CZ" dirty="0"/>
              <a:t>Probíhal </a:t>
            </a:r>
            <a:r>
              <a:rPr lang="cs-CZ" b="1" dirty="0"/>
              <a:t>od konce března</a:t>
            </a:r>
            <a:r>
              <a:rPr lang="cs-CZ" dirty="0"/>
              <a:t> ve spolupráci se </a:t>
            </a:r>
            <a:r>
              <a:rPr lang="cs-CZ" b="1" dirty="0"/>
              <a:t>14 mlékárnami</a:t>
            </a:r>
            <a:r>
              <a:rPr lang="cs-CZ" dirty="0"/>
              <a:t>.</a:t>
            </a:r>
          </a:p>
          <a:p>
            <a:pPr marL="719455" lvl="1" indent="-359410" algn="just"/>
            <a:r>
              <a:rPr lang="cs-CZ" dirty="0"/>
              <a:t>Vzorky byly odebírány ze </a:t>
            </a:r>
            <a:r>
              <a:rPr lang="cs-CZ" b="1" dirty="0"/>
              <a:t>78 farem</a:t>
            </a:r>
            <a:r>
              <a:rPr lang="cs-CZ" dirty="0"/>
              <a:t> v Jihomoravském, Zlínském a Moravskoslezském kraji, které sousedí se Slovenskem.</a:t>
            </a:r>
          </a:p>
          <a:p>
            <a:pPr marL="719455" lvl="1" indent="-359410" algn="just"/>
            <a:r>
              <a:rPr lang="cs-CZ" dirty="0"/>
              <a:t>Celkem bylo odebráno a vyšetřeno </a:t>
            </a:r>
            <a:r>
              <a:rPr lang="cs-CZ" b="1" dirty="0"/>
              <a:t>3 068 vzorků</a:t>
            </a:r>
            <a:r>
              <a:rPr lang="cs-CZ" dirty="0"/>
              <a:t>. </a:t>
            </a:r>
          </a:p>
          <a:p>
            <a:pPr marL="0" indent="0">
              <a:buNone/>
            </a:pPr>
            <a:endParaRPr lang="cs-CZ" sz="2000" b="1" dirty="0"/>
          </a:p>
          <a:p>
            <a:pPr marL="0" indent="0">
              <a:buNone/>
            </a:pPr>
            <a:r>
              <a:rPr lang="cs-CZ" sz="2000" b="1" dirty="0"/>
              <a:t>Monitoring volně žijící zvěře:</a:t>
            </a:r>
            <a:endParaRPr lang="cs-CZ" sz="2000" dirty="0"/>
          </a:p>
          <a:p>
            <a:pPr marL="719455" lvl="1" indent="-359410" algn="just"/>
            <a:r>
              <a:rPr lang="cs-CZ" dirty="0"/>
              <a:t>Probíhal </a:t>
            </a:r>
            <a:r>
              <a:rPr lang="cs-CZ" b="1" dirty="0"/>
              <a:t>od konce dubna</a:t>
            </a:r>
            <a:r>
              <a:rPr lang="cs-CZ" dirty="0"/>
              <a:t> v honitbách poblíž slovenských hranic.</a:t>
            </a:r>
          </a:p>
          <a:p>
            <a:pPr marL="719455" lvl="1" indent="-359410" algn="just"/>
            <a:r>
              <a:rPr lang="cs-CZ" dirty="0"/>
              <a:t>Celkem bylo odebráno a vyšetřeno </a:t>
            </a:r>
            <a:r>
              <a:rPr lang="cs-CZ" b="1" dirty="0"/>
              <a:t>237 vzorků zvěřiny</a:t>
            </a:r>
            <a:r>
              <a:rPr lang="cs-CZ" dirty="0"/>
              <a:t>.</a:t>
            </a:r>
          </a:p>
          <a:p>
            <a:pPr marL="0" indent="0">
              <a:buNone/>
            </a:pPr>
            <a:endParaRPr lang="cs-CZ" dirty="0"/>
          </a:p>
          <a:p>
            <a:pPr marL="0" indent="0" algn="ctr">
              <a:buNone/>
            </a:pPr>
            <a:r>
              <a:rPr lang="cs-CZ" b="1" dirty="0">
                <a:latin typeface="Arial"/>
                <a:cs typeface="Arial"/>
              </a:rPr>
              <a:t>Všechny výsledky negativní </a:t>
            </a:r>
          </a:p>
        </p:txBody>
      </p:sp>
      <p:sp>
        <p:nvSpPr>
          <p:cNvPr id="5" name="Zástupný text 3">
            <a:extLst>
              <a:ext uri="{FF2B5EF4-FFF2-40B4-BE49-F238E27FC236}">
                <a16:creationId xmlns:a16="http://schemas.microsoft.com/office/drawing/2014/main" id="{9D28779A-92A1-9488-D683-C92E9F2B4478}"/>
              </a:ext>
            </a:extLst>
          </p:cNvPr>
          <p:cNvSpPr txBox="1">
            <a:spLocks/>
          </p:cNvSpPr>
          <p:nvPr/>
        </p:nvSpPr>
        <p:spPr bwMode="auto">
          <a:xfrm>
            <a:off x="1619672" y="141808"/>
            <a:ext cx="7272808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buClr>
                <a:srgbClr val="007EC7"/>
              </a:buClr>
              <a:buFont typeface="Arial" panose="020B0604020202020204" pitchFamily="34" charset="0"/>
              <a:buNone/>
              <a:defRPr sz="3000" b="1" kern="1200" baseline="0">
                <a:solidFill>
                  <a:srgbClr val="007EC7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1" fontAlgn="base" hangingPunct="1">
              <a:lnSpc>
                <a:spcPts val="2500"/>
              </a:lnSpc>
              <a:spcBef>
                <a:spcPts val="1800"/>
              </a:spcBef>
              <a:spcAft>
                <a:spcPts val="600"/>
              </a:spcAft>
              <a:buClr>
                <a:srgbClr val="007EC7"/>
              </a:buClr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buClr>
                <a:srgbClr val="007EC7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cs-CZ" sz="3200" b="1" i="0" u="none" strike="noStrike" kern="1200" cap="none" spc="0" normalizeH="0" baseline="0" noProof="0" dirty="0">
                <a:ln>
                  <a:noFill/>
                </a:ln>
                <a:solidFill>
                  <a:srgbClr val="007EC7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Monitoring mléka a volně žijící zvěře</a:t>
            </a:r>
          </a:p>
          <a:p>
            <a:pPr marL="0" marR="0" lvl="0" indent="0" algn="l" defTabSz="914400" rtl="0" eaLnBrk="1" fontAlgn="base" latinLnBrk="0" hangingPunct="1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buClr>
                <a:srgbClr val="007EC7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cs-CZ" sz="3000" b="1" i="0" u="none" strike="noStrike" kern="1200" cap="none" spc="0" normalizeH="0" baseline="0" noProof="0" dirty="0">
              <a:ln>
                <a:noFill/>
              </a:ln>
              <a:solidFill>
                <a:srgbClr val="007EC7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352544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text 3">
            <a:extLst>
              <a:ext uri="{FF2B5EF4-FFF2-40B4-BE49-F238E27FC236}">
                <a16:creationId xmlns:a16="http://schemas.microsoft.com/office/drawing/2014/main" id="{5A796E2E-2069-9D88-1A16-79030C250FD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713962" y="116632"/>
            <a:ext cx="6854128" cy="944088"/>
          </a:xfrm>
        </p:spPr>
        <p:txBody>
          <a:bodyPr/>
          <a:lstStyle/>
          <a:p>
            <a:r>
              <a:rPr lang="cs-CZ" sz="3200" dirty="0">
                <a:latin typeface="Arial"/>
                <a:cs typeface="Arial"/>
              </a:rPr>
              <a:t>Kritické body při připravenosti na SLAK</a:t>
            </a:r>
            <a:endParaRPr lang="cs-CZ" sz="3200" dirty="0"/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474B1E2F-CA9E-DCD6-0975-6BE4292CCAEB}"/>
              </a:ext>
            </a:extLst>
          </p:cNvPr>
          <p:cNvSpPr txBox="1"/>
          <p:nvPr/>
        </p:nvSpPr>
        <p:spPr>
          <a:xfrm>
            <a:off x="395536" y="1273930"/>
            <a:ext cx="8352928" cy="43095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just" defTabSz="914400" rtl="0" eaLnBrk="1" fontAlgn="base" latinLnBrk="0" hangingPunct="1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000" b="1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utracení</a:t>
            </a:r>
            <a:r>
              <a:rPr kumimoji="0" lang="en-US" sz="20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2000" b="1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všech</a:t>
            </a:r>
            <a:r>
              <a:rPr kumimoji="0" lang="en-US" sz="20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2000" b="1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vnímavých</a:t>
            </a:r>
            <a:r>
              <a:rPr kumimoji="0" lang="en-US" sz="20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2000" b="1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druhů</a:t>
            </a:r>
            <a:r>
              <a:rPr kumimoji="0" lang="en-US" sz="20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2000" b="1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zvířat</a:t>
            </a:r>
            <a:r>
              <a:rPr kumimoji="0" lang="en-US" sz="20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v </a:t>
            </a:r>
            <a:r>
              <a:rPr kumimoji="0" lang="en-US" sz="2000" b="1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ohnisku</a:t>
            </a:r>
            <a:r>
              <a:rPr kumimoji="0" lang="en-US" sz="20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– SVS je </a:t>
            </a:r>
            <a:r>
              <a:rPr kumimoji="0" lang="en-US" sz="2000" b="0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vybavena</a:t>
            </a:r>
            <a:r>
              <a:rPr kumimoji="0" 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2 </a:t>
            </a:r>
            <a:r>
              <a:rPr kumimoji="0" lang="en-US" sz="2000" b="0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pastmi</a:t>
            </a:r>
            <a:r>
              <a:rPr kumimoji="0" 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2000" b="0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na</a:t>
            </a:r>
            <a:r>
              <a:rPr kumimoji="0" 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2000" b="0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utr</a:t>
            </a:r>
            <a:r>
              <a:rPr kumimoji="0" lang="cs-CZ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á</a:t>
            </a:r>
            <a:r>
              <a:rPr kumimoji="0" lang="en-US" sz="2000" b="0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cení</a:t>
            </a:r>
            <a:r>
              <a:rPr kumimoji="0" 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</a:t>
            </a:r>
            <a:r>
              <a:rPr kumimoji="0" lang="cs-CZ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omračovacími pistolemi a</a:t>
            </a:r>
            <a:r>
              <a:rPr kumimoji="0" 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2000" b="0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elektrickými</a:t>
            </a:r>
            <a:r>
              <a:rPr kumimoji="0" 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2000" b="0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kleštěmi</a:t>
            </a:r>
            <a:r>
              <a:rPr kumimoji="0" 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2000" b="0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na</a:t>
            </a:r>
            <a:r>
              <a:rPr kumimoji="0" 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2000" b="0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utr</a:t>
            </a:r>
            <a:r>
              <a:rPr kumimoji="0" lang="cs-CZ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á</a:t>
            </a:r>
            <a:r>
              <a:rPr kumimoji="0" lang="en-US" sz="2000" b="0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cení</a:t>
            </a:r>
            <a:r>
              <a:rPr kumimoji="0" 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</a:t>
            </a:r>
            <a:r>
              <a:rPr kumimoji="0" lang="en-US" sz="2000" b="0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Nemáme</a:t>
            </a:r>
            <a:r>
              <a:rPr kumimoji="0" 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2000" b="0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personál</a:t>
            </a:r>
            <a:r>
              <a:rPr kumimoji="0" 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k </a:t>
            </a:r>
            <a:r>
              <a:rPr kumimoji="0" lang="en-US" sz="2000" b="0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provádění</a:t>
            </a:r>
            <a:r>
              <a:rPr kumimoji="0" 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2000" b="0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těchto</a:t>
            </a:r>
            <a:r>
              <a:rPr kumimoji="0" 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2000" b="0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činností</a:t>
            </a:r>
            <a:r>
              <a:rPr kumimoji="0" 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– je </a:t>
            </a:r>
            <a:r>
              <a:rPr kumimoji="0" lang="en-US" sz="2000" b="0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nutné</a:t>
            </a:r>
            <a:r>
              <a:rPr kumimoji="0" 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2000" b="0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zajistit</a:t>
            </a:r>
            <a:r>
              <a:rPr kumimoji="0" 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cs-CZ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řezníky z </a:t>
            </a:r>
            <a:r>
              <a:rPr kumimoji="0" lang="en-US" sz="2000" b="0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jatek</a:t>
            </a:r>
            <a:r>
              <a:rPr kumimoji="0" 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(</a:t>
            </a:r>
            <a:r>
              <a:rPr kumimoji="0" lang="cs-CZ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pravděpodobně </a:t>
            </a:r>
            <a:r>
              <a:rPr kumimoji="0" lang="en-US" sz="2000" b="0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možným</a:t>
            </a:r>
            <a:r>
              <a:rPr kumimoji="0" 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2000" b="0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řešením</a:t>
            </a:r>
            <a:r>
              <a:rPr kumimoji="0" 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je </a:t>
            </a:r>
            <a:r>
              <a:rPr kumimoji="0" lang="en-US" sz="2000" b="0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vyhlášení</a:t>
            </a:r>
            <a:r>
              <a:rPr kumimoji="0" 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2000" b="0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nouzového</a:t>
            </a:r>
            <a:r>
              <a:rPr kumimoji="0" 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2000" b="0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stavu</a:t>
            </a:r>
            <a:r>
              <a:rPr kumimoji="0" 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pro </a:t>
            </a:r>
            <a:r>
              <a:rPr kumimoji="0" lang="en-US" sz="2000" b="0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zajištění</a:t>
            </a:r>
            <a:r>
              <a:rPr kumimoji="0" 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2000" b="0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těchto</a:t>
            </a:r>
            <a:r>
              <a:rPr kumimoji="0" 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2000" b="0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osob</a:t>
            </a:r>
            <a:r>
              <a:rPr kumimoji="0" 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</a:t>
            </a:r>
          </a:p>
          <a:p>
            <a:pPr marL="342900" marR="0" lvl="0" indent="-342900" algn="just" defTabSz="914400" rtl="0" eaLnBrk="1" fontAlgn="base" latinLnBrk="0" hangingPunct="1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endParaRPr kumimoji="0" lang="cs-CZ" sz="20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42900" marR="0" lvl="0" indent="-342900" algn="just" defTabSz="914400" rtl="0" eaLnBrk="1" fontAlgn="base" latinLnBrk="0" hangingPunct="1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cs-CZ" sz="20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Další možnosti utrácení </a:t>
            </a:r>
            <a:r>
              <a:rPr kumimoji="0" 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– </a:t>
            </a:r>
            <a:r>
              <a:rPr kumimoji="0" lang="cs-CZ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zastřelení, omráčení a rozrušení mozku (</a:t>
            </a:r>
            <a:r>
              <a:rPr kumimoji="0" lang="cs-CZ" sz="2000" b="0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pithing</a:t>
            </a:r>
            <a:r>
              <a:rPr kumimoji="0" lang="cs-CZ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</a:t>
            </a:r>
            <a:endParaRPr kumimoji="0" lang="en-US" sz="2000" b="0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42900" marR="0" lvl="0" indent="-342900" algn="just" defTabSz="914400" rtl="0" eaLnBrk="1" fontAlgn="base" latinLnBrk="0" hangingPunct="1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endParaRPr kumimoji="0" lang="en-US" sz="2000" b="0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42900" marR="0" lvl="0" indent="-342900" algn="just" defTabSz="914400" rtl="0" eaLnBrk="1" fontAlgn="base" latinLnBrk="0" hangingPunct="1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cs-CZ" sz="20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Odstranění </a:t>
            </a:r>
            <a:r>
              <a:rPr kumimoji="0" lang="cs-CZ" sz="2000" b="1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kadáverů</a:t>
            </a:r>
            <a:r>
              <a:rPr kumimoji="0" lang="cs-CZ" sz="20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cs-CZ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– asanační podniky</a:t>
            </a:r>
            <a:endParaRPr kumimoji="0" lang="en-US" sz="2000" b="0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-"/>
              <a:tabLst/>
              <a:defRPr/>
            </a:pPr>
            <a:endParaRPr kumimoji="0" lang="en-US" sz="2000" b="0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091716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7DC76E-27EF-EFC8-10B2-B935C6D02E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text 3">
            <a:extLst>
              <a:ext uri="{FF2B5EF4-FFF2-40B4-BE49-F238E27FC236}">
                <a16:creationId xmlns:a16="http://schemas.microsoft.com/office/drawing/2014/main" id="{CCD4D915-C487-C06B-1A72-0EE945BD883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506144" y="265074"/>
            <a:ext cx="7240075" cy="944088"/>
          </a:xfrm>
        </p:spPr>
        <p:txBody>
          <a:bodyPr/>
          <a:lstStyle/>
          <a:p>
            <a:r>
              <a:rPr lang="cs-CZ" sz="3200" dirty="0">
                <a:latin typeface="Arial"/>
                <a:cs typeface="Arial"/>
              </a:rPr>
              <a:t>Kritické body při připravenosti na SLAK</a:t>
            </a:r>
            <a:endParaRPr lang="cs-CZ" sz="3200" dirty="0"/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7E4CF680-0B69-7BC6-C52F-D6E445CC3C7F}"/>
              </a:ext>
            </a:extLst>
          </p:cNvPr>
          <p:cNvSpPr txBox="1"/>
          <p:nvPr/>
        </p:nvSpPr>
        <p:spPr>
          <a:xfrm>
            <a:off x="395536" y="1560917"/>
            <a:ext cx="8352928" cy="46635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just" defTabSz="914400" rtl="0" eaLnBrk="1" fontAlgn="base" latinLnBrk="0" hangingPunct="1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 </a:t>
            </a:r>
            <a:r>
              <a:rPr kumimoji="0" lang="en-US" sz="2000" b="0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případě</a:t>
            </a:r>
            <a:r>
              <a:rPr kumimoji="0" 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2000" b="0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nedostatečné</a:t>
            </a:r>
            <a:r>
              <a:rPr kumimoji="0" 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2000" b="0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zpracovatelské</a:t>
            </a:r>
            <a:r>
              <a:rPr kumimoji="0" 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2000" b="0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kapacity</a:t>
            </a:r>
            <a:r>
              <a:rPr kumimoji="0" 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AP </a:t>
            </a:r>
            <a:r>
              <a:rPr kumimoji="0" lang="cs-CZ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je </a:t>
            </a:r>
            <a:r>
              <a:rPr kumimoji="0" lang="en-US" sz="2000" b="0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ve</a:t>
            </a:r>
            <a:r>
              <a:rPr kumimoji="0" 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2000" b="0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spolupráci</a:t>
            </a:r>
            <a:r>
              <a:rPr kumimoji="0" 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s AČR </a:t>
            </a:r>
            <a:r>
              <a:rPr kumimoji="0" lang="en-US" sz="2000" b="0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možnost</a:t>
            </a:r>
            <a:r>
              <a:rPr kumimoji="0" 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2000" b="1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uložení</a:t>
            </a:r>
            <a:r>
              <a:rPr kumimoji="0" lang="en-US" sz="20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2000" b="1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kadaverů</a:t>
            </a:r>
            <a:r>
              <a:rPr kumimoji="0" lang="en-US" sz="20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cs-CZ" sz="20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na </a:t>
            </a:r>
            <a:r>
              <a:rPr kumimoji="0" lang="cs-CZ" sz="2000" b="1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zahrabovišti</a:t>
            </a:r>
            <a:r>
              <a:rPr kumimoji="0" lang="cs-CZ" sz="20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(</a:t>
            </a:r>
            <a:r>
              <a:rPr kumimoji="0" lang="en-US" sz="2000" b="0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jsou</a:t>
            </a:r>
            <a:r>
              <a:rPr kumimoji="0" 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2000" b="0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identifikována</a:t>
            </a:r>
            <a:r>
              <a:rPr kumimoji="0" 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2 </a:t>
            </a:r>
            <a:r>
              <a:rPr kumimoji="0" lang="cs-CZ" sz="2000" b="0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zahraboviště</a:t>
            </a:r>
            <a:r>
              <a:rPr kumimoji="0" 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2000" b="0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ve</a:t>
            </a:r>
            <a:r>
              <a:rPr kumimoji="0" 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2000" b="0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Vojenském</a:t>
            </a:r>
            <a:r>
              <a:rPr kumimoji="0" 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2000" b="0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újezdu</a:t>
            </a:r>
            <a:r>
              <a:rPr kumimoji="0" 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2000" b="0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Libavá</a:t>
            </a:r>
            <a:r>
              <a:rPr kumimoji="0" 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ale </a:t>
            </a:r>
            <a:r>
              <a:rPr kumimoji="0" lang="en-US" sz="2000" b="0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tato</a:t>
            </a:r>
            <a:r>
              <a:rPr kumimoji="0" 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2000" b="0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kapacita</a:t>
            </a:r>
            <a:r>
              <a:rPr kumimoji="0" 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je </a:t>
            </a:r>
            <a:r>
              <a:rPr kumimoji="0" lang="en-US" sz="2000" b="0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omezená</a:t>
            </a:r>
            <a:r>
              <a:rPr kumimoji="0" 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(</a:t>
            </a:r>
            <a:r>
              <a:rPr kumimoji="0" lang="en-US" sz="2000" b="0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plocha</a:t>
            </a:r>
            <a:r>
              <a:rPr kumimoji="0" 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cs-CZ" sz="2000" b="0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zahraboviš</a:t>
            </a:r>
            <a:r>
              <a:rPr kumimoji="0" 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ť je 300 m</a:t>
            </a:r>
            <a:r>
              <a:rPr kumimoji="0" lang="en-US" sz="2000" b="0" i="0" u="none" strike="noStrike" kern="1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</a:t>
            </a:r>
            <a:r>
              <a:rPr kumimoji="0" 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resp. 500 m</a:t>
            </a:r>
            <a:r>
              <a:rPr kumimoji="0" lang="en-US" sz="2000" b="0" i="0" u="none" strike="noStrike" kern="1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</a:t>
            </a:r>
            <a:r>
              <a:rPr kumimoji="0" 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</a:t>
            </a:r>
            <a:endParaRPr kumimoji="0" lang="cs-CZ" sz="2000" b="0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42900" marR="0" lvl="0" indent="-342900" algn="just" defTabSz="914400" rtl="0" eaLnBrk="1" fontAlgn="base" latinLnBrk="0" hangingPunct="1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endParaRPr lang="cs-CZ" sz="2000" kern="100" dirty="0">
              <a:solidFill>
                <a:prstClr val="black"/>
              </a:solidFill>
              <a:ea typeface="Times New Roman" panose="02020603050405020304" pitchFamily="18" charset="0"/>
            </a:endParaRPr>
          </a:p>
          <a:p>
            <a:pPr marL="342900" marR="0" lvl="0" indent="-342900" algn="just" defTabSz="914400" rtl="0" eaLnBrk="1" fontAlgn="base" latinLnBrk="0" hangingPunct="1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000" b="0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zajištění</a:t>
            </a:r>
            <a:r>
              <a:rPr kumimoji="0" 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2000" b="1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omezení</a:t>
            </a:r>
            <a:r>
              <a:rPr kumimoji="0" lang="en-US" sz="20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2000" b="1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průchodu</a:t>
            </a:r>
            <a:r>
              <a:rPr kumimoji="0" lang="en-US" sz="20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2000" b="1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obcemi</a:t>
            </a:r>
            <a:r>
              <a:rPr kumimoji="0" 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</a:t>
            </a:r>
            <a:r>
              <a:rPr kumimoji="0" lang="en-US" sz="2000" b="0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kde</a:t>
            </a:r>
            <a:r>
              <a:rPr kumimoji="0" 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se </a:t>
            </a:r>
            <a:r>
              <a:rPr kumimoji="0" lang="en-US" sz="2000" b="0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vyskytují</a:t>
            </a:r>
            <a:r>
              <a:rPr kumimoji="0" 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2000" b="0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ohniska</a:t>
            </a:r>
            <a:r>
              <a:rPr kumimoji="0" 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2000" b="0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nákazy</a:t>
            </a:r>
            <a:r>
              <a:rPr kumimoji="0" 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(</a:t>
            </a:r>
            <a:r>
              <a:rPr kumimoji="0" lang="en-US" sz="2000" b="0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dezinfekční</a:t>
            </a:r>
            <a:r>
              <a:rPr kumimoji="0" 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2000" b="0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průchody</a:t>
            </a:r>
            <a:r>
              <a:rPr kumimoji="0" 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</a:t>
            </a:r>
            <a:r>
              <a:rPr kumimoji="0" lang="en-US" sz="2000" b="0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popř</a:t>
            </a:r>
            <a:r>
              <a:rPr kumimoji="0" 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</a:t>
            </a:r>
            <a:r>
              <a:rPr kumimoji="0" lang="en-US" sz="2000" b="0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zákaz</a:t>
            </a:r>
            <a:r>
              <a:rPr kumimoji="0" 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2000" b="0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průchodu</a:t>
            </a:r>
            <a:r>
              <a:rPr kumimoji="0" 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2000" b="0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obcemi</a:t>
            </a:r>
            <a:r>
              <a:rPr kumimoji="0" 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</a:t>
            </a:r>
            <a:r>
              <a:rPr kumimoji="0" lang="cs-CZ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</a:t>
            </a:r>
          </a:p>
          <a:p>
            <a:pPr marL="342900" marR="0" lvl="0" indent="-342900" algn="just" defTabSz="914400" rtl="0" eaLnBrk="1" fontAlgn="base" latinLnBrk="0" hangingPunct="1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endParaRPr kumimoji="0" lang="en-US" sz="2000" b="0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42900" marR="0" lvl="0" indent="-342900" algn="just" defTabSz="914400" rtl="0" eaLnBrk="1" fontAlgn="base" latinLnBrk="0" hangingPunct="1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 </a:t>
            </a:r>
            <a:r>
              <a:rPr kumimoji="0" lang="en-US" sz="2000" b="0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případech</a:t>
            </a:r>
            <a:r>
              <a:rPr kumimoji="0" 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2000" b="0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nutnosti</a:t>
            </a:r>
            <a:r>
              <a:rPr kumimoji="0" 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2000" b="1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utrace</a:t>
            </a:r>
            <a:r>
              <a:rPr kumimoji="0" lang="cs-CZ" sz="20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ní</a:t>
            </a:r>
            <a:r>
              <a:rPr kumimoji="0" lang="en-US" sz="20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2000" b="1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vnímavých</a:t>
            </a:r>
            <a:r>
              <a:rPr kumimoji="0" lang="en-US" sz="20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2000" b="1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druhů</a:t>
            </a:r>
            <a:r>
              <a:rPr kumimoji="0" lang="en-US" sz="20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2000" b="1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zvířat</a:t>
            </a:r>
            <a:r>
              <a:rPr kumimoji="0" lang="en-US" sz="20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v </a:t>
            </a:r>
            <a:r>
              <a:rPr kumimoji="0" lang="en-US" sz="2000" b="1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kontaktních</a:t>
            </a:r>
            <a:r>
              <a:rPr kumimoji="0" lang="en-US" sz="20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2000" b="1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chovech</a:t>
            </a:r>
            <a:r>
              <a:rPr kumimoji="0" lang="en-US" sz="20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(v </a:t>
            </a:r>
            <a:r>
              <a:rPr kumimoji="0" lang="en-US" sz="2000" b="0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dotčených</a:t>
            </a:r>
            <a:r>
              <a:rPr kumimoji="0" 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2000" b="0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obcích</a:t>
            </a:r>
            <a:r>
              <a:rPr kumimoji="0" 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2000" b="0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nebo</a:t>
            </a:r>
            <a:r>
              <a:rPr kumimoji="0" 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v </a:t>
            </a:r>
            <a:r>
              <a:rPr kumimoji="0" lang="en-US" sz="2000" b="0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okolí</a:t>
            </a:r>
            <a:r>
              <a:rPr kumimoji="0" 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2000" b="0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obce</a:t>
            </a:r>
            <a:r>
              <a:rPr kumimoji="0" 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 se to </a:t>
            </a:r>
            <a:r>
              <a:rPr kumimoji="0" lang="en-US" sz="2000" b="0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bude</a:t>
            </a:r>
            <a:r>
              <a:rPr kumimoji="0" 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2000" b="0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týkat</a:t>
            </a:r>
            <a:r>
              <a:rPr kumimoji="0" 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2000" b="0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zejména</a:t>
            </a:r>
            <a:r>
              <a:rPr kumimoji="0" 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2000" b="0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drobných</a:t>
            </a:r>
            <a:r>
              <a:rPr kumimoji="0" 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2000" b="0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zemědělců</a:t>
            </a:r>
            <a:r>
              <a:rPr kumimoji="0" lang="cs-CZ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r>
              <a:rPr kumimoji="0" 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2000" b="0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Lze</a:t>
            </a:r>
            <a:r>
              <a:rPr kumimoji="0" 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2000" b="0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očekávat</a:t>
            </a:r>
            <a:r>
              <a:rPr kumimoji="0" 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2000" b="0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nesouhlas</a:t>
            </a:r>
            <a:r>
              <a:rPr kumimoji="0" 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2000" b="0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zemědělců</a:t>
            </a:r>
            <a:r>
              <a:rPr kumimoji="0" 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</a:t>
            </a:r>
            <a:r>
              <a:rPr kumimoji="0" lang="en-US" sz="2000" b="0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případně</a:t>
            </a:r>
            <a:r>
              <a:rPr kumimoji="0" 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2000" b="0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fyzický</a:t>
            </a:r>
            <a:r>
              <a:rPr kumimoji="0" 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2000" b="0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odpor</a:t>
            </a:r>
            <a:r>
              <a:rPr kumimoji="0" 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- </a:t>
            </a:r>
            <a:r>
              <a:rPr kumimoji="0" lang="en-US" sz="2000" b="0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zajištění</a:t>
            </a:r>
            <a:r>
              <a:rPr kumimoji="0" 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2000" b="0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bezpečnosti</a:t>
            </a:r>
            <a:r>
              <a:rPr kumimoji="0" 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2000" b="0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osob</a:t>
            </a:r>
            <a:r>
              <a:rPr kumimoji="0" 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</a:t>
            </a:r>
            <a:r>
              <a:rPr kumimoji="0" lang="en-US" sz="2000" b="0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které</a:t>
            </a:r>
            <a:r>
              <a:rPr kumimoji="0" 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2000" b="0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budou</a:t>
            </a:r>
            <a:r>
              <a:rPr kumimoji="0" 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toto </a:t>
            </a:r>
            <a:r>
              <a:rPr kumimoji="0" lang="en-US" sz="2000" b="0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utracení</a:t>
            </a:r>
            <a:r>
              <a:rPr kumimoji="0" 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sz="2000" b="0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provádět</a:t>
            </a:r>
            <a:r>
              <a:rPr kumimoji="0" 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kumimoji="0" lang="cs-CZ" sz="2000" b="0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91340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4F82F3-33B1-6943-512A-4A1A2C1F64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text 3">
            <a:extLst>
              <a:ext uri="{FF2B5EF4-FFF2-40B4-BE49-F238E27FC236}">
                <a16:creationId xmlns:a16="http://schemas.microsoft.com/office/drawing/2014/main" id="{95DAE2EB-1512-FFB7-ADE7-A3165F93E9D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753547" y="413515"/>
            <a:ext cx="6765062" cy="944088"/>
          </a:xfrm>
        </p:spPr>
        <p:txBody>
          <a:bodyPr/>
          <a:lstStyle/>
          <a:p>
            <a:r>
              <a:rPr lang="cs-CZ" sz="3200" dirty="0">
                <a:latin typeface="Arial"/>
                <a:cs typeface="Arial"/>
              </a:rPr>
              <a:t>Kritické body při připravenosti na SLAK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64D39F2F-B022-B511-B2A4-04C430E871EA}"/>
              </a:ext>
            </a:extLst>
          </p:cNvPr>
          <p:cNvSpPr txBox="1"/>
          <p:nvPr/>
        </p:nvSpPr>
        <p:spPr>
          <a:xfrm>
            <a:off x="633042" y="1719255"/>
            <a:ext cx="8352928" cy="32477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just" defTabSz="914400" rtl="0" eaLnBrk="1" fontAlgn="base" latinLnBrk="0" hangingPunct="1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cs-CZ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Nedostatek zaměstnanců Státní veterinární správy</a:t>
            </a:r>
          </a:p>
          <a:p>
            <a:pPr marL="342900" marR="0" lvl="0" indent="-342900" algn="just" defTabSz="914400" rtl="0" eaLnBrk="1" fontAlgn="base" latinLnBrk="0" hangingPunct="1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endParaRPr lang="cs-CZ" sz="2000" kern="100" dirty="0">
              <a:solidFill>
                <a:prstClr val="black"/>
              </a:solidFill>
              <a:ea typeface="Times New Roman" panose="02020603050405020304" pitchFamily="18" charset="0"/>
            </a:endParaRPr>
          </a:p>
          <a:p>
            <a:pPr marL="342900" marR="0" lvl="0" indent="-342900" algn="just" defTabSz="914400" rtl="0" eaLnBrk="1" fontAlgn="base" latinLnBrk="0" hangingPunct="1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cs-CZ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Problematické financování opatření v průběhu řešení nákazy – přesčasy, cestovní výdaje, nákup ochranných pomůcek, dezinfekce, rohoží, likvidace odpadů  </a:t>
            </a:r>
          </a:p>
          <a:p>
            <a:pPr marL="342900" marR="0" lvl="0" indent="-342900" algn="just" defTabSz="914400" rtl="0" eaLnBrk="1" fontAlgn="base" latinLnBrk="0" hangingPunct="1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endParaRPr lang="cs-CZ" sz="2000" kern="100" dirty="0">
              <a:solidFill>
                <a:prstClr val="black"/>
              </a:solidFill>
              <a:ea typeface="Times New Roman" panose="02020603050405020304" pitchFamily="18" charset="0"/>
            </a:endParaRPr>
          </a:p>
          <a:p>
            <a:pPr marL="342900" marR="0" lvl="0" indent="-342900" algn="just" defTabSz="914400" rtl="0" eaLnBrk="1" fontAlgn="base" latinLnBrk="0" hangingPunct="1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cs-CZ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Problematická legislativa – Státní veterinární správa nařizuje, kontroluje, ale i zajištuje nákup dezinfekčních rohoží, dezinfekce a dalšího vybavení, zajištuje financování, vlastní provedení opatření </a:t>
            </a:r>
          </a:p>
        </p:txBody>
      </p:sp>
    </p:spTree>
    <p:extLst>
      <p:ext uri="{BB962C8B-B14F-4D97-AF65-F5344CB8AC3E}">
        <p14:creationId xmlns:p14="http://schemas.microsoft.com/office/powerpoint/2010/main" val="406479456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471218" y="1988840"/>
            <a:ext cx="8064896" cy="1470025"/>
          </a:xfrm>
        </p:spPr>
        <p:txBody>
          <a:bodyPr>
            <a:normAutofit fontScale="90000"/>
          </a:bodyPr>
          <a:lstStyle/>
          <a:p>
            <a:pPr algn="ctr"/>
            <a:r>
              <a:rPr lang="cs-CZ" altLang="en-US" dirty="0"/>
              <a:t>Opatření na hranicích </a:t>
            </a:r>
            <a:br>
              <a:rPr lang="cs-CZ" altLang="en-US" dirty="0"/>
            </a:br>
            <a:br>
              <a:rPr lang="cs-CZ" altLang="en-US" dirty="0"/>
            </a:br>
            <a:br>
              <a:rPr lang="cs-CZ" altLang="en-US" dirty="0"/>
            </a:br>
            <a:r>
              <a:rPr lang="cs-CZ" altLang="en-US" dirty="0"/>
              <a:t>Fotografie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596005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07154C-91A7-9978-82A9-4B710D817A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ástupný text 3">
            <a:extLst>
              <a:ext uri="{FF2B5EF4-FFF2-40B4-BE49-F238E27FC236}">
                <a16:creationId xmlns:a16="http://schemas.microsoft.com/office/drawing/2014/main" id="{16693DEF-52E2-DFE8-4A82-261C961C2066}"/>
              </a:ext>
            </a:extLst>
          </p:cNvPr>
          <p:cNvSpPr txBox="1">
            <a:spLocks/>
          </p:cNvSpPr>
          <p:nvPr/>
        </p:nvSpPr>
        <p:spPr bwMode="auto">
          <a:xfrm>
            <a:off x="1871192" y="116632"/>
            <a:ext cx="7272808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buClr>
                <a:srgbClr val="007EC7"/>
              </a:buClr>
              <a:buFont typeface="Arial" panose="020B0604020202020204" pitchFamily="34" charset="0"/>
              <a:buNone/>
              <a:defRPr sz="3000" b="1" kern="1200" baseline="0">
                <a:solidFill>
                  <a:srgbClr val="007EC7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1" fontAlgn="base" hangingPunct="1">
              <a:lnSpc>
                <a:spcPts val="2500"/>
              </a:lnSpc>
              <a:spcBef>
                <a:spcPts val="1800"/>
              </a:spcBef>
              <a:spcAft>
                <a:spcPts val="600"/>
              </a:spcAft>
              <a:buClr>
                <a:srgbClr val="007EC7"/>
              </a:buClr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buClr>
                <a:srgbClr val="007EC7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cs-CZ" sz="3200" b="1" i="0" u="none" strike="noStrike" kern="1200" cap="none" spc="0" normalizeH="0" baseline="0" noProof="0" dirty="0">
                <a:ln>
                  <a:noFill/>
                </a:ln>
                <a:solidFill>
                  <a:srgbClr val="007EC7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Zásoba dezinfekčních prostředků</a:t>
            </a:r>
          </a:p>
          <a:p>
            <a:pPr marL="0" marR="0" lvl="0" indent="0" algn="l" defTabSz="914400" rtl="0" eaLnBrk="1" fontAlgn="base" latinLnBrk="0" hangingPunct="1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buClr>
                <a:srgbClr val="007EC7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cs-CZ" sz="3200" b="1" i="0" u="none" strike="noStrike" kern="1200" cap="none" spc="0" normalizeH="0" baseline="0" noProof="0" dirty="0">
              <a:ln>
                <a:noFill/>
              </a:ln>
              <a:solidFill>
                <a:srgbClr val="007EC7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6" name="Obrázek 5" descr="Obsah obrázku text, krabice, Odpadkový kontejner, zavazadlo&#10;&#10;Obsah generovaný pomocí AI může být nesprávný.">
            <a:extLst>
              <a:ext uri="{FF2B5EF4-FFF2-40B4-BE49-F238E27FC236}">
                <a16:creationId xmlns:a16="http://schemas.microsoft.com/office/drawing/2014/main" id="{E769BA5A-7533-45A7-8151-7019ACC366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836712"/>
            <a:ext cx="4248472" cy="5642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79915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1AC95E-6D78-3AE6-D376-1D37B9A012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09B92E-6F07-A671-BF8D-E493E70099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99792" y="280320"/>
            <a:ext cx="5256584" cy="417512"/>
          </a:xfrm>
        </p:spPr>
        <p:txBody>
          <a:bodyPr>
            <a:noAutofit/>
          </a:bodyPr>
          <a:lstStyle/>
          <a:p>
            <a:pPr lvl="0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buClr>
                <a:srgbClr val="007EC7"/>
              </a:buClr>
              <a:defRPr/>
            </a:pPr>
            <a:r>
              <a:rPr lang="cs-CZ" sz="3200" b="1" dirty="0">
                <a:solidFill>
                  <a:srgbClr val="007EC7"/>
                </a:solidFill>
                <a:latin typeface="Arial" pitchFamily="34" charset="0"/>
                <a:cs typeface="Arial" pitchFamily="34" charset="0"/>
              </a:rPr>
              <a:t>Dezinfekční rohože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F1A243C-B193-051E-B6FD-FDC18F1FD39F}"/>
              </a:ext>
            </a:extLst>
          </p:cNvPr>
          <p:cNvSpPr txBox="1">
            <a:spLocks/>
          </p:cNvSpPr>
          <p:nvPr/>
        </p:nvSpPr>
        <p:spPr bwMode="auto">
          <a:xfrm>
            <a:off x="457199" y="3710547"/>
            <a:ext cx="8229600" cy="417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539750" indent="-457200" algn="l" rtl="0" eaLnBrk="0" fontAlgn="base" hangingPunct="0">
              <a:lnSpc>
                <a:spcPts val="2500"/>
              </a:lnSpc>
              <a:spcBef>
                <a:spcPts val="600"/>
              </a:spcBef>
              <a:spcAft>
                <a:spcPts val="600"/>
              </a:spcAft>
              <a:buClr>
                <a:srgbClr val="007EC7"/>
              </a:buClr>
              <a:buFont typeface="Arial" charset="0"/>
              <a:buChar char="―"/>
              <a:defRPr sz="21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0" fontAlgn="base" hangingPunct="0">
              <a:lnSpc>
                <a:spcPts val="2500"/>
              </a:lnSpc>
              <a:spcBef>
                <a:spcPts val="1800"/>
              </a:spcBef>
              <a:spcAft>
                <a:spcPts val="600"/>
              </a:spcAft>
              <a:buClr>
                <a:srgbClr val="007EC7"/>
              </a:buClr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endParaRPr lang="cs-CZ" noProof="0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6F7DEE77-3D74-5364-13B6-960031F617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8196" name="Picture 4" descr="Fotografie z přechodu znázorňující technologii desinfekce">
            <a:extLst>
              <a:ext uri="{FF2B5EF4-FFF2-40B4-BE49-F238E27FC236}">
                <a16:creationId xmlns:a16="http://schemas.microsoft.com/office/drawing/2014/main" id="{F476EE5E-42AB-3A09-83B5-9F883F3EA4B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-368" b="-1"/>
          <a:stretch/>
        </p:blipFill>
        <p:spPr bwMode="auto">
          <a:xfrm>
            <a:off x="4572000" y="836713"/>
            <a:ext cx="4572000" cy="5164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3B19EBB7-41DA-F6BE-8BA6-87E2C6932F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857" y="1114476"/>
            <a:ext cx="4109256" cy="4608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83366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84BD48-FD5C-C61A-4369-5ED21A0739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24A39AC-98FD-237C-A3E6-980AF86A1C81}"/>
              </a:ext>
            </a:extLst>
          </p:cNvPr>
          <p:cNvSpPr txBox="1">
            <a:spLocks/>
          </p:cNvSpPr>
          <p:nvPr/>
        </p:nvSpPr>
        <p:spPr bwMode="auto">
          <a:xfrm>
            <a:off x="240581" y="4770437"/>
            <a:ext cx="8229600" cy="417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539750" indent="-457200" algn="l" rtl="0" eaLnBrk="0" fontAlgn="base" hangingPunct="0">
              <a:lnSpc>
                <a:spcPts val="2500"/>
              </a:lnSpc>
              <a:spcBef>
                <a:spcPts val="600"/>
              </a:spcBef>
              <a:spcAft>
                <a:spcPts val="600"/>
              </a:spcAft>
              <a:buClr>
                <a:srgbClr val="007EC7"/>
              </a:buClr>
              <a:buFont typeface="Arial" charset="0"/>
              <a:buChar char="―"/>
              <a:defRPr sz="21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0" fontAlgn="base" hangingPunct="0">
              <a:lnSpc>
                <a:spcPts val="2500"/>
              </a:lnSpc>
              <a:spcBef>
                <a:spcPts val="1800"/>
              </a:spcBef>
              <a:spcAft>
                <a:spcPts val="600"/>
              </a:spcAft>
              <a:buClr>
                <a:srgbClr val="007EC7"/>
              </a:buClr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endParaRPr lang="cs-CZ" noProof="0" dirty="0"/>
          </a:p>
        </p:txBody>
      </p:sp>
      <p:pic>
        <p:nvPicPr>
          <p:cNvPr id="6" name="Zástupný obsah 5">
            <a:extLst>
              <a:ext uri="{FF2B5EF4-FFF2-40B4-BE49-F238E27FC236}">
                <a16:creationId xmlns:a16="http://schemas.microsoft.com/office/drawing/2014/main" id="{E1778A04-9130-CDA6-3A4A-C8206EA42B3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45657" y="1484784"/>
            <a:ext cx="4061851" cy="4536504"/>
          </a:xfrm>
        </p:spPr>
      </p:pic>
      <p:pic>
        <p:nvPicPr>
          <p:cNvPr id="10242" name="Picture 2" descr="Obrázek">
            <a:extLst>
              <a:ext uri="{FF2B5EF4-FFF2-40B4-BE49-F238E27FC236}">
                <a16:creationId xmlns:a16="http://schemas.microsoft.com/office/drawing/2014/main" id="{10273596-387C-11F9-22E0-CF23FDA40B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873" y="1387850"/>
            <a:ext cx="3458495" cy="2593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AutoShape 4">
            <a:extLst>
              <a:ext uri="{FF2B5EF4-FFF2-40B4-BE49-F238E27FC236}">
                <a16:creationId xmlns:a16="http://schemas.microsoft.com/office/drawing/2014/main" id="{52AAF011-A43C-A06B-1C03-F0333300654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202982" y="433649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" name="Obrázek 9">
            <a:extLst>
              <a:ext uri="{FF2B5EF4-FFF2-40B4-BE49-F238E27FC236}">
                <a16:creationId xmlns:a16="http://schemas.microsoft.com/office/drawing/2014/main" id="{48284F38-A046-C9A6-F3BE-BFE39B4E608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-14287" t="301" r="-11630" b="18230"/>
          <a:stretch/>
        </p:blipFill>
        <p:spPr>
          <a:xfrm>
            <a:off x="1383687" y="3439280"/>
            <a:ext cx="3397434" cy="2919395"/>
          </a:xfrm>
          <a:prstGeom prst="rect">
            <a:avLst/>
          </a:prstGeom>
        </p:spPr>
      </p:pic>
      <p:sp>
        <p:nvSpPr>
          <p:cNvPr id="4" name="TextovéPole 3">
            <a:extLst>
              <a:ext uri="{FF2B5EF4-FFF2-40B4-BE49-F238E27FC236}">
                <a16:creationId xmlns:a16="http://schemas.microsoft.com/office/drawing/2014/main" id="{0C153737-7DF0-D758-443E-AC3F98A7ED61}"/>
              </a:ext>
            </a:extLst>
          </p:cNvPr>
          <p:cNvSpPr txBox="1"/>
          <p:nvPr/>
        </p:nvSpPr>
        <p:spPr>
          <a:xfrm>
            <a:off x="1373784" y="143502"/>
            <a:ext cx="737468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buClr>
                <a:srgbClr val="007EC7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cs-CZ" sz="3200" b="1" i="0" u="none" strike="noStrike" kern="1200" cap="none" spc="0" normalizeH="0" baseline="0" noProof="0" dirty="0">
                <a:ln>
                  <a:noFill/>
                </a:ln>
                <a:solidFill>
                  <a:srgbClr val="007EC7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Dezinfekční vany a ruční dezinfekce kol a podvozku</a:t>
            </a:r>
          </a:p>
        </p:txBody>
      </p:sp>
    </p:spTree>
    <p:extLst>
      <p:ext uri="{BB962C8B-B14F-4D97-AF65-F5344CB8AC3E}">
        <p14:creationId xmlns:p14="http://schemas.microsoft.com/office/powerpoint/2010/main" val="392100608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BD589F-3EF1-7EB0-A68D-446588F796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C979C2-639A-C867-A9A2-F48F2A061F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75656" y="280320"/>
            <a:ext cx="6994525" cy="417512"/>
          </a:xfrm>
        </p:spPr>
        <p:txBody>
          <a:bodyPr>
            <a:normAutofit/>
          </a:bodyPr>
          <a:lstStyle/>
          <a:p>
            <a:r>
              <a:rPr lang="cs-CZ" sz="2400" noProof="0" dirty="0" err="1"/>
              <a:t>Dzsinfekční</a:t>
            </a:r>
            <a:r>
              <a:rPr lang="cs-CZ" sz="2400" noProof="0" dirty="0"/>
              <a:t> rámy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C80F096-721E-7F94-1DCE-B302D1E1BE29}"/>
              </a:ext>
            </a:extLst>
          </p:cNvPr>
          <p:cNvSpPr txBox="1">
            <a:spLocks/>
          </p:cNvSpPr>
          <p:nvPr/>
        </p:nvSpPr>
        <p:spPr bwMode="auto">
          <a:xfrm>
            <a:off x="457199" y="3710547"/>
            <a:ext cx="8229600" cy="417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539750" indent="-457200" algn="l" rtl="0" eaLnBrk="0" fontAlgn="base" hangingPunct="0">
              <a:lnSpc>
                <a:spcPts val="2500"/>
              </a:lnSpc>
              <a:spcBef>
                <a:spcPts val="600"/>
              </a:spcBef>
              <a:spcAft>
                <a:spcPts val="600"/>
              </a:spcAft>
              <a:buClr>
                <a:srgbClr val="007EC7"/>
              </a:buClr>
              <a:buFont typeface="Arial" charset="0"/>
              <a:buChar char="―"/>
              <a:defRPr sz="21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0" fontAlgn="base" hangingPunct="0">
              <a:lnSpc>
                <a:spcPts val="2500"/>
              </a:lnSpc>
              <a:spcBef>
                <a:spcPts val="1800"/>
              </a:spcBef>
              <a:spcAft>
                <a:spcPts val="600"/>
              </a:spcAft>
              <a:buClr>
                <a:srgbClr val="007EC7"/>
              </a:buClr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39750" marR="0" lvl="0" indent="-457200" algn="l" defTabSz="914400" rtl="0" eaLnBrk="0" fontAlgn="base" latinLnBrk="0" hangingPunct="0">
              <a:lnSpc>
                <a:spcPts val="2500"/>
              </a:lnSpc>
              <a:spcBef>
                <a:spcPts val="600"/>
              </a:spcBef>
              <a:spcAft>
                <a:spcPts val="600"/>
              </a:spcAft>
              <a:buClr>
                <a:srgbClr val="007EC7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cs-CZ" sz="2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6" name="Zástupný obsah 5">
            <a:extLst>
              <a:ext uri="{FF2B5EF4-FFF2-40B4-BE49-F238E27FC236}">
                <a16:creationId xmlns:a16="http://schemas.microsoft.com/office/drawing/2014/main" id="{325E283C-7790-E2A2-FC0A-3C5F7C45ACB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5536" y="1052736"/>
            <a:ext cx="5753947" cy="3266872"/>
          </a:xfr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B38723C7-BEC3-7538-0813-9A118112D5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3678" y="1844824"/>
            <a:ext cx="4470257" cy="4976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626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75A5C3-5E0D-213E-1001-8F7E07E0C5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text 3">
            <a:extLst>
              <a:ext uri="{FF2B5EF4-FFF2-40B4-BE49-F238E27FC236}">
                <a16:creationId xmlns:a16="http://schemas.microsoft.com/office/drawing/2014/main" id="{A266AA52-B440-0642-AE68-F3ED2DE9532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326922" y="116632"/>
            <a:ext cx="4490156" cy="914400"/>
          </a:xfrm>
        </p:spPr>
        <p:txBody>
          <a:bodyPr/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cs-CZ" sz="32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Opatření přijatá v ČR</a:t>
            </a:r>
            <a:endParaRPr lang="cs-CZ" sz="32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cs-CZ" dirty="0"/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4173366C-EE4E-C0E2-45DF-434C4CCE6D95}"/>
              </a:ext>
            </a:extLst>
          </p:cNvPr>
          <p:cNvSpPr txBox="1"/>
          <p:nvPr/>
        </p:nvSpPr>
        <p:spPr>
          <a:xfrm>
            <a:off x="209548" y="836712"/>
            <a:ext cx="8466908" cy="549426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6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Státní veterinární správa (SVS) postupně v období 7. 3. – 23. 5. 2025          (11 týdnů) vydala </a:t>
            </a: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22</a:t>
            </a:r>
            <a:r>
              <a:rPr kumimoji="0" lang="cs-CZ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mimořádných veterinárních opatření (MVO) k zabránění zavlečení nákazy SLAK na území ČR</a:t>
            </a:r>
            <a:r>
              <a:rPr kumimoji="0" lang="cs-CZ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Tato MVO vydávaná v postupném  časovém sousledu nařizovala:</a:t>
            </a:r>
          </a:p>
          <a:p>
            <a:pPr marL="0" marR="0" lvl="0" indent="0" algn="just" defTabSz="914400" rtl="0" eaLnBrk="1" fontAlgn="base" latinLnBrk="0" hangingPunct="1">
              <a:lnSpc>
                <a:spcPct val="106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endParaRPr kumimoji="0" lang="cs-CZ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just" defTabSz="914400" rtl="0" eaLnBrk="1" fontAlgn="base" latinLnBrk="0" hangingPunct="1">
              <a:lnSpc>
                <a:spcPct val="106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alibri" panose="020F0502020204030204" pitchFamily="34" charset="0"/>
              <a:buChar char="-"/>
              <a:tabLst/>
              <a:defRPr/>
            </a:pP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Times New Roman" panose="02020603050405020304" pitchFamily="18" charset="0"/>
              </a:rPr>
              <a:t>zákaz přemístění vnímavých zvířat </a:t>
            </a:r>
            <a:r>
              <a:rPr kumimoji="0" lang="cs-CZ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Times New Roman" panose="02020603050405020304" pitchFamily="18" charset="0"/>
              </a:rPr>
              <a:t>ze Slovenska, Maďarska, ze spolkových zemí Burgenland a Dolní Rakousko Rakouské republiky na území ČR</a:t>
            </a:r>
          </a:p>
          <a:p>
            <a:pPr marL="342900" marR="0" lvl="0" indent="-342900" algn="just" defTabSz="914400" rtl="0" eaLnBrk="1" fontAlgn="base" latinLnBrk="0" hangingPunct="1">
              <a:lnSpc>
                <a:spcPct val="106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alibri" panose="020F0502020204030204" pitchFamily="34" charset="0"/>
              <a:buChar char="-"/>
              <a:tabLst/>
              <a:defRPr/>
            </a:pPr>
            <a:endParaRPr kumimoji="0" lang="cs-CZ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06000"/>
              </a:lnSpc>
              <a:buFont typeface="Calibri" panose="020F0502020204030204" pitchFamily="34" charset="0"/>
              <a:buChar char="-"/>
              <a:defRPr/>
            </a:pP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Calibri"/>
                <a:cs typeface="Times New Roman"/>
              </a:rPr>
              <a:t>zákaz přemístění tepelně neopracovaných živočišných produktů </a:t>
            </a:r>
            <a:r>
              <a:rPr lang="cs-CZ" sz="2000" b="1" dirty="0">
                <a:solidFill>
                  <a:prstClr val="black"/>
                </a:solidFill>
                <a:latin typeface="Arial"/>
                <a:ea typeface="Calibri"/>
                <a:cs typeface="Times New Roman"/>
              </a:rPr>
              <a:t>a přemístění vedlejších živočišných produktů </a:t>
            </a:r>
            <a:r>
              <a:rPr lang="cs-CZ" sz="2000" dirty="0">
                <a:solidFill>
                  <a:prstClr val="black"/>
                </a:solidFill>
                <a:latin typeface="Arial"/>
                <a:ea typeface="Calibri"/>
                <a:cs typeface="Times New Roman"/>
              </a:rPr>
              <a:t>získaných</a:t>
            </a:r>
            <a:r>
              <a:rPr kumimoji="0" lang="cs-CZ" sz="20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Calibri"/>
                <a:cs typeface="Times New Roman"/>
              </a:rPr>
              <a:t> z vnímavých zvířat </a:t>
            </a:r>
            <a:r>
              <a:rPr kumimoji="0" lang="cs-CZ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Calibri"/>
                <a:cs typeface="Times New Roman"/>
              </a:rPr>
              <a:t>původem ze Slovenska a Maďarska na území ČR</a:t>
            </a:r>
            <a:endParaRPr lang="cs-CZ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Calibri"/>
              <a:cs typeface="Times New Roman"/>
            </a:endParaRPr>
          </a:p>
          <a:p>
            <a:pPr marL="342900" marR="0" lvl="0" indent="-342900" algn="just" defTabSz="914400">
              <a:lnSpc>
                <a:spcPct val="106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alibri" panose="020F0502020204030204" pitchFamily="34" charset="0"/>
              <a:buChar char="-"/>
              <a:tabLst/>
              <a:defRPr/>
            </a:pPr>
            <a:endParaRPr lang="cs-CZ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06000"/>
              </a:lnSpc>
              <a:buFont typeface="Calibri" panose="020F0502020204030204" pitchFamily="34" charset="0"/>
              <a:buChar char="-"/>
              <a:defRPr/>
            </a:pPr>
            <a:r>
              <a:rPr lang="cs-CZ" sz="2000" b="1" dirty="0">
                <a:solidFill>
                  <a:prstClr val="black"/>
                </a:solidFill>
                <a:latin typeface="Arial"/>
                <a:ea typeface="Calibri"/>
                <a:cs typeface="Times New Roman"/>
              </a:rPr>
              <a:t>zákaz přemístění zárodečných produktů</a:t>
            </a:r>
            <a:r>
              <a:rPr lang="cs-CZ" sz="2000" dirty="0">
                <a:solidFill>
                  <a:prstClr val="black"/>
                </a:solidFill>
                <a:latin typeface="Arial"/>
                <a:ea typeface="Calibri"/>
                <a:cs typeface="Times New Roman"/>
              </a:rPr>
              <a:t> </a:t>
            </a:r>
            <a:r>
              <a:rPr lang="cs-CZ" sz="2000" dirty="0">
                <a:solidFill>
                  <a:prstClr val="black"/>
                </a:solidFill>
                <a:latin typeface="Arial"/>
                <a:ea typeface="Calibri"/>
                <a:cs typeface="Arial"/>
              </a:rPr>
              <a:t>získaných z vnímavých zvířat</a:t>
            </a:r>
            <a:r>
              <a:rPr lang="cs-CZ" sz="2000" b="1" dirty="0">
                <a:solidFill>
                  <a:prstClr val="black"/>
                </a:solidFill>
                <a:latin typeface="Arial"/>
                <a:ea typeface="Calibri"/>
                <a:cs typeface="Arial"/>
              </a:rPr>
              <a:t> </a:t>
            </a:r>
            <a:r>
              <a:rPr lang="cs-CZ" sz="2000" dirty="0">
                <a:solidFill>
                  <a:prstClr val="black"/>
                </a:solidFill>
                <a:latin typeface="Arial"/>
                <a:ea typeface="Calibri"/>
                <a:cs typeface="Arial"/>
              </a:rPr>
              <a:t>původem ze Slovenska a Maďarska na území ČR</a:t>
            </a:r>
            <a:endParaRPr lang="cs-CZ" sz="2000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06000"/>
              </a:lnSpc>
              <a:buFont typeface="Calibri" panose="020F0502020204030204" pitchFamily="34" charset="0"/>
              <a:buChar char="-"/>
              <a:defRPr/>
            </a:pPr>
            <a:endParaRPr lang="cs-CZ" sz="2000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042019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ástupný obsah 4" descr="Obsah obrázku venku, obloha, text, Pozemní vozidlo&#10;&#10;Obsah generovaný pomocí AI může být nesprávný.">
            <a:extLst>
              <a:ext uri="{FF2B5EF4-FFF2-40B4-BE49-F238E27FC236}">
                <a16:creationId xmlns:a16="http://schemas.microsoft.com/office/drawing/2014/main" id="{7EDBBFB3-282E-F23E-470B-1F06A332DF0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763474"/>
            <a:ext cx="2520280" cy="5600623"/>
          </a:xfrm>
        </p:spPr>
      </p:pic>
      <p:pic>
        <p:nvPicPr>
          <p:cNvPr id="11" name="Obrázek 10" descr="Obsah obrázku obloha, území, ocel, Dopravní uzel&#10;&#10;Obsah generovaný pomocí AI může být nesprávný.">
            <a:extLst>
              <a:ext uri="{FF2B5EF4-FFF2-40B4-BE49-F238E27FC236}">
                <a16:creationId xmlns:a16="http://schemas.microsoft.com/office/drawing/2014/main" id="{1711DD9A-B999-A0CD-EAE7-2AFA97E82E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764642"/>
            <a:ext cx="5533706" cy="4136445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89F8EAE0-8708-20C7-9F94-FC6DFB410B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58384" y="285147"/>
            <a:ext cx="5004555" cy="417512"/>
          </a:xfrm>
        </p:spPr>
        <p:txBody>
          <a:bodyPr>
            <a:normAutofit/>
          </a:bodyPr>
          <a:lstStyle/>
          <a:p>
            <a:r>
              <a:rPr lang="cs-CZ" sz="3200" noProof="0" dirty="0"/>
              <a:t>Dezinfekční rámy</a:t>
            </a:r>
          </a:p>
        </p:txBody>
      </p:sp>
    </p:spTree>
    <p:extLst>
      <p:ext uri="{BB962C8B-B14F-4D97-AF65-F5344CB8AC3E}">
        <p14:creationId xmlns:p14="http://schemas.microsoft.com/office/powerpoint/2010/main" val="42544135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text 3">
            <a:extLst>
              <a:ext uri="{FF2B5EF4-FFF2-40B4-BE49-F238E27FC236}">
                <a16:creationId xmlns:a16="http://schemas.microsoft.com/office/drawing/2014/main" id="{293AFDD0-800C-37CA-B203-B802B6BA5AD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691680" y="188640"/>
            <a:ext cx="7200800" cy="914400"/>
          </a:xfrm>
        </p:spPr>
        <p:txBody>
          <a:bodyPr/>
          <a:lstStyle/>
          <a:p>
            <a:r>
              <a:rPr lang="cs-CZ" sz="3200" dirty="0"/>
              <a:t>Likvidace odpadů z hraničních přechodů </a:t>
            </a:r>
          </a:p>
        </p:txBody>
      </p:sp>
      <p:pic>
        <p:nvPicPr>
          <p:cNvPr id="6" name="Obrázek 5" descr="Obsah obrázku venku, Odpadkový kontejner, Pytel na odpadky, odpadky&#10;&#10;Obsah vygenerovaný umělou inteligencí může být nesprávný.">
            <a:extLst>
              <a:ext uri="{FF2B5EF4-FFF2-40B4-BE49-F238E27FC236}">
                <a16:creationId xmlns:a16="http://schemas.microsoft.com/office/drawing/2014/main" id="{DFD788B4-40ED-5729-125D-AD24343327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772816"/>
            <a:ext cx="4556811" cy="3528392"/>
          </a:xfrm>
          <a:prstGeom prst="rect">
            <a:avLst/>
          </a:prstGeom>
        </p:spPr>
      </p:pic>
      <p:pic>
        <p:nvPicPr>
          <p:cNvPr id="8" name="Obrázek 7" descr="Obsah obrázku venku, Odpadkový kontejner, území, odpadky&#10;&#10;Obsah vygenerovaný umělou inteligencí může být nesprávný.">
            <a:extLst>
              <a:ext uri="{FF2B5EF4-FFF2-40B4-BE49-F238E27FC236}">
                <a16:creationId xmlns:a16="http://schemas.microsoft.com/office/drawing/2014/main" id="{EF3CC853-207C-044C-E1AA-8EA3DAD8D6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1462472"/>
            <a:ext cx="2949792" cy="3933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27523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1A8A51-B836-C6E4-E92C-E2988207A2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>
            <a:extLst>
              <a:ext uri="{FF2B5EF4-FFF2-40B4-BE49-F238E27FC236}">
                <a16:creationId xmlns:a16="http://schemas.microsoft.com/office/drawing/2014/main" id="{16B176F8-C3C3-0CD2-744B-1493AA77D3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1718"/>
            <a:ext cx="9144000" cy="6756282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0E86E768-92B9-FD62-218E-9ABDC16C2D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15816" y="2852936"/>
            <a:ext cx="8064896" cy="1470025"/>
          </a:xfrm>
        </p:spPr>
        <p:txBody>
          <a:bodyPr>
            <a:normAutofit/>
          </a:bodyPr>
          <a:lstStyle/>
          <a:p>
            <a:r>
              <a:rPr lang="cs-CZ" altLang="en-US" dirty="0">
                <a:solidFill>
                  <a:srgbClr val="FFC000"/>
                </a:solidFill>
              </a:rPr>
              <a:t>Děkuji za pozornost</a:t>
            </a:r>
            <a:endParaRPr lang="cs-CZ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20716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6BFBD9-EE0D-4708-A6D8-B5491CA934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text 3">
            <a:extLst>
              <a:ext uri="{FF2B5EF4-FFF2-40B4-BE49-F238E27FC236}">
                <a16:creationId xmlns:a16="http://schemas.microsoft.com/office/drawing/2014/main" id="{567C9497-22EF-C499-C8F8-F43B487BC43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326922" y="116632"/>
            <a:ext cx="4490156" cy="914400"/>
          </a:xfrm>
        </p:spPr>
        <p:txBody>
          <a:bodyPr/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cs-CZ" sz="32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Opatření přijatá v ČR</a:t>
            </a:r>
            <a:endParaRPr lang="cs-CZ" sz="32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cs-CZ" dirty="0"/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F171B7DF-485F-D414-1E13-15B2FC861504}"/>
              </a:ext>
            </a:extLst>
          </p:cNvPr>
          <p:cNvSpPr txBox="1"/>
          <p:nvPr/>
        </p:nvSpPr>
        <p:spPr>
          <a:xfrm>
            <a:off x="647564" y="1484784"/>
            <a:ext cx="7848872" cy="463659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342900" indent="-342900" algn="just">
              <a:lnSpc>
                <a:spcPct val="106000"/>
              </a:lnSpc>
              <a:buFont typeface="Calibri" panose="020F0502020204030204" pitchFamily="34" charset="0"/>
              <a:buChar char="-"/>
              <a:defRPr/>
            </a:pPr>
            <a:r>
              <a:rPr lang="cs-CZ" sz="2000" b="1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zákaz přemístění masokostní moučky (</a:t>
            </a:r>
            <a:r>
              <a:rPr lang="cs-CZ" sz="2000" b="1" dirty="0" err="1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Meat</a:t>
            </a:r>
            <a:r>
              <a:rPr lang="cs-CZ" sz="2000" b="1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and Bone </a:t>
            </a:r>
            <a:r>
              <a:rPr lang="cs-CZ" sz="2000" b="1" dirty="0" err="1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Meal</a:t>
            </a:r>
            <a:r>
              <a:rPr lang="cs-CZ" sz="2000" b="1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) kategorie 1 a 2, zpracované živočišné bílkoviny (</a:t>
            </a:r>
            <a:r>
              <a:rPr lang="cs-CZ" sz="2000" b="1" dirty="0" err="1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Processed</a:t>
            </a:r>
            <a:r>
              <a:rPr lang="cs-CZ" sz="2000" b="1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animal protein), tavených/škvařených tuků (kafilerních tuků – </a:t>
            </a:r>
            <a:r>
              <a:rPr lang="cs-CZ" sz="2000" b="1" dirty="0" err="1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rendered</a:t>
            </a:r>
            <a:r>
              <a:rPr lang="cs-CZ" sz="2000" b="1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fat) kategorie 1, 2 a 3 </a:t>
            </a:r>
            <a:r>
              <a:rPr lang="cs-CZ" sz="2000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pocházejících z Maďarska nebo Slovenské republiky do ČR</a:t>
            </a:r>
          </a:p>
          <a:p>
            <a:pPr marL="342900" marR="0" lvl="0" indent="-342900" algn="just" defTabSz="914400" rtl="0" eaLnBrk="1" fontAlgn="base" latinLnBrk="0" hangingPunct="1">
              <a:lnSpc>
                <a:spcPct val="106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alibri" panose="020F0502020204030204" pitchFamily="34" charset="0"/>
              <a:buChar char="-"/>
              <a:tabLst/>
              <a:defRPr/>
            </a:pPr>
            <a:endParaRPr kumimoji="0" lang="cs-CZ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just" defTabSz="914400" rtl="0" eaLnBrk="1" fontAlgn="base" latinLnBrk="0" hangingPunct="1">
              <a:lnSpc>
                <a:spcPct val="106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alibri" panose="020F0502020204030204" pitchFamily="34" charset="0"/>
              <a:buChar char="-"/>
              <a:tabLst/>
              <a:defRPr/>
            </a:pP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zákaz přemístění sena, slámy a zelené píce </a:t>
            </a:r>
            <a:r>
              <a:rPr kumimoji="0" lang="cs-CZ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určených pro hospodářská zvířata z Maďarska a Slovenska</a:t>
            </a:r>
          </a:p>
          <a:p>
            <a:pPr marL="342900" marR="0" lvl="0" indent="-342900" algn="just" defTabSz="914400" rtl="0" eaLnBrk="1" fontAlgn="base" latinLnBrk="0" hangingPunct="1">
              <a:lnSpc>
                <a:spcPct val="106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alibri" panose="020F0502020204030204" pitchFamily="34" charset="0"/>
              <a:buChar char="-"/>
              <a:tabLst/>
              <a:defRPr/>
            </a:pPr>
            <a:endParaRPr kumimoji="0" lang="cs-CZ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just" defTabSz="914400" rtl="0" eaLnBrk="1" fontAlgn="base" latinLnBrk="0" hangingPunct="1">
              <a:lnSpc>
                <a:spcPct val="106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alibri" panose="020F0502020204030204" pitchFamily="34" charset="0"/>
              <a:buChar char="-"/>
              <a:tabLst/>
              <a:defRPr/>
            </a:pP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zákaz svodu na vozidle </a:t>
            </a:r>
            <a:r>
              <a:rPr kumimoji="0" lang="cs-CZ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za účelem přemístění zvířat do jiného členského státu nebo třetí země</a:t>
            </a:r>
          </a:p>
          <a:p>
            <a:pPr marL="342900" marR="0" lvl="0" indent="-342900" algn="just" defTabSz="914400" rtl="0" eaLnBrk="1" fontAlgn="base" latinLnBrk="0" hangingPunct="1">
              <a:lnSpc>
                <a:spcPct val="106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alibri" panose="020F0502020204030204" pitchFamily="34" charset="0"/>
              <a:buChar char="-"/>
              <a:tabLst/>
              <a:defRPr/>
            </a:pPr>
            <a:endParaRPr kumimoji="0" lang="cs-CZ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06000"/>
              </a:lnSpc>
              <a:buFont typeface="Calibri" panose="020F0502020204030204" pitchFamily="34" charset="0"/>
              <a:buChar char="-"/>
              <a:defRPr/>
            </a:pP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Calibri"/>
                <a:cs typeface="Times New Roman"/>
              </a:rPr>
              <a:t>zpřísnění nároků </a:t>
            </a:r>
            <a:r>
              <a:rPr kumimoji="0" lang="cs-CZ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Calibri"/>
                <a:cs typeface="Times New Roman"/>
              </a:rPr>
              <a:t>na zajišťování </a:t>
            </a: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Calibri"/>
                <a:cs typeface="Times New Roman"/>
              </a:rPr>
              <a:t>biologické bezpečnosti </a:t>
            </a:r>
            <a:r>
              <a:rPr lang="cs-CZ" sz="2000" dirty="0">
                <a:solidFill>
                  <a:prstClr val="black"/>
                </a:solidFill>
                <a:latin typeface="Arial"/>
                <a:ea typeface="Calibri"/>
                <a:cs typeface="Times New Roman"/>
              </a:rPr>
              <a:t>při</a:t>
            </a:r>
            <a:r>
              <a:rPr lang="cs-CZ" sz="2000" b="1" dirty="0">
                <a:solidFill>
                  <a:prstClr val="black"/>
                </a:solidFill>
                <a:latin typeface="Arial"/>
                <a:ea typeface="Calibri"/>
                <a:cs typeface="Times New Roman"/>
              </a:rPr>
              <a:t> přepravě zvířat </a:t>
            </a:r>
            <a:r>
              <a:rPr kumimoji="0" lang="cs-CZ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Calibri"/>
                <a:cs typeface="Times New Roman"/>
              </a:rPr>
              <a:t>a </a:t>
            </a:r>
            <a:r>
              <a:rPr lang="cs-CZ" sz="2000" dirty="0">
                <a:solidFill>
                  <a:prstClr val="black"/>
                </a:solidFill>
                <a:latin typeface="Arial"/>
                <a:ea typeface="Calibri"/>
                <a:cs typeface="Times New Roman"/>
              </a:rPr>
              <a:t>na </a:t>
            </a:r>
            <a:r>
              <a:rPr lang="cs-CZ" sz="2000" b="1" dirty="0">
                <a:solidFill>
                  <a:prstClr val="black"/>
                </a:solidFill>
                <a:latin typeface="Arial"/>
                <a:ea typeface="Calibri"/>
                <a:cs typeface="Times New Roman"/>
              </a:rPr>
              <a:t>evidenci</a:t>
            </a: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Calibri"/>
                <a:cs typeface="Times New Roman"/>
              </a:rPr>
              <a:t> přepravy </a:t>
            </a:r>
            <a:r>
              <a:rPr kumimoji="0" lang="cs-CZ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Calibri"/>
                <a:cs typeface="Times New Roman"/>
              </a:rPr>
              <a:t>zvířat, </a:t>
            </a:r>
            <a:endParaRPr lang="cs-CZ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4719873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ED47A256-8E29-543B-512A-DC4501B16C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1700808"/>
            <a:ext cx="8229600" cy="4176464"/>
          </a:xfrm>
        </p:spPr>
        <p:txBody>
          <a:bodyPr/>
          <a:lstStyle/>
          <a:p>
            <a:pPr marL="342900" indent="-342900">
              <a:lnSpc>
                <a:spcPct val="106000"/>
              </a:lnSpc>
              <a:spcBef>
                <a:spcPct val="0"/>
              </a:spcBef>
              <a:spcAft>
                <a:spcPct val="0"/>
              </a:spcAft>
              <a:buClrTx/>
              <a:buFont typeface="Calibri" panose="020F0502020204030204" pitchFamily="34" charset="0"/>
              <a:buChar char="-"/>
              <a:defRPr/>
            </a:pP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Calibri"/>
                <a:cs typeface="Times New Roman"/>
              </a:rPr>
              <a:t>zpřísnění biologického zabezpečení chovů </a:t>
            </a:r>
            <a:r>
              <a:rPr kumimoji="0" lang="cs-CZ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Calibri"/>
                <a:cs typeface="Times New Roman"/>
              </a:rPr>
              <a:t>(omezení a evidence vstupu osob a vjezdů vozidel do chovů, dezinfekce</a:t>
            </a:r>
            <a:r>
              <a:rPr lang="cs-CZ" sz="2000" dirty="0">
                <a:solidFill>
                  <a:prstClr val="black"/>
                </a:solidFill>
                <a:latin typeface="Arial"/>
                <a:ea typeface="Calibri"/>
                <a:cs typeface="Times New Roman"/>
              </a:rPr>
              <a:t> na vstupech a výstupech</a:t>
            </a:r>
            <a:r>
              <a:rPr kumimoji="0" lang="cs-CZ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Calibri"/>
                <a:cs typeface="Times New Roman"/>
              </a:rPr>
              <a:t>, hlášení podezření na nákazu)</a:t>
            </a:r>
          </a:p>
          <a:p>
            <a:pPr marL="342900" marR="0" lvl="0" indent="-342900" algn="just" defTabSz="914400" rtl="0" eaLnBrk="1" fontAlgn="base" latinLnBrk="0" hangingPunct="1">
              <a:lnSpc>
                <a:spcPct val="106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alibri" panose="020F0502020204030204" pitchFamily="34" charset="0"/>
              <a:buChar char="-"/>
              <a:tabLst/>
              <a:defRPr/>
            </a:pPr>
            <a:endParaRPr kumimoji="0" lang="cs-CZ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just" defTabSz="914400" rtl="0" eaLnBrk="1" fontAlgn="base" latinLnBrk="0" hangingPunct="1">
              <a:lnSpc>
                <a:spcPct val="106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alibri" panose="020F0502020204030204" pitchFamily="34" charset="0"/>
              <a:buChar char="-"/>
              <a:tabLst/>
              <a:defRPr/>
            </a:pP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zavedení společných silničních kontrol </a:t>
            </a:r>
            <a:r>
              <a:rPr kumimoji="0" lang="cs-CZ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inspektorů Státní veterinární správy s Policií ČR a Celní správou – provádění kontrol bylo zajištěno nepřetržitě v režimu dvanáctihodinových směn. Do těchto kontrol byla zapojena rovněž veterinární služba AČR</a:t>
            </a:r>
          </a:p>
          <a:p>
            <a:pPr marL="342900" marR="0" lvl="0" indent="-342900" algn="just" defTabSz="914400" rtl="0" eaLnBrk="1" fontAlgn="base" latinLnBrk="0" hangingPunct="1">
              <a:lnSpc>
                <a:spcPct val="106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alibri" panose="020F0502020204030204" pitchFamily="34" charset="0"/>
              <a:buChar char="-"/>
              <a:tabLst/>
              <a:defRPr/>
            </a:pPr>
            <a:endParaRPr kumimoji="0" lang="cs-CZ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just" defTabSz="914400" rtl="0" eaLnBrk="1" fontAlgn="base" latinLnBrk="0" hangingPunct="1">
              <a:lnSpc>
                <a:spcPct val="106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alibri" panose="020F0502020204030204" pitchFamily="34" charset="0"/>
              <a:buChar char="-"/>
              <a:tabLst/>
              <a:defRPr/>
            </a:pPr>
            <a:r>
              <a:rPr kumimoji="0" lang="cs-CZ" sz="20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Calibri"/>
                <a:cs typeface="Times New Roman"/>
              </a:rPr>
              <a:t>chovatelům vnímavých zvířat byl</a:t>
            </a: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Calibri"/>
                <a:cs typeface="Times New Roman"/>
              </a:rPr>
              <a:t> nařízen zákaz provádění ošetření a úpravy kopyt, paznehtů a spárků zvířat externí firmou formou služby. </a:t>
            </a:r>
            <a:endParaRPr lang="cs-CZ" b="1" dirty="0">
              <a:solidFill>
                <a:prstClr val="black"/>
              </a:solidFill>
              <a:latin typeface="Arial"/>
              <a:ea typeface="Calibri"/>
              <a:cs typeface="Times New Roman"/>
            </a:endParaRPr>
          </a:p>
        </p:txBody>
      </p:sp>
      <p:sp>
        <p:nvSpPr>
          <p:cNvPr id="5" name="Zástupný text 3">
            <a:extLst>
              <a:ext uri="{FF2B5EF4-FFF2-40B4-BE49-F238E27FC236}">
                <a16:creationId xmlns:a16="http://schemas.microsoft.com/office/drawing/2014/main" id="{B2536CB4-2B90-0261-D19C-2A306741A61F}"/>
              </a:ext>
            </a:extLst>
          </p:cNvPr>
          <p:cNvSpPr txBox="1">
            <a:spLocks/>
          </p:cNvSpPr>
          <p:nvPr/>
        </p:nvSpPr>
        <p:spPr bwMode="auto">
          <a:xfrm>
            <a:off x="2326922" y="260648"/>
            <a:ext cx="4490156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buClr>
                <a:srgbClr val="007EC7"/>
              </a:buClr>
              <a:buFont typeface="Arial" panose="020B0604020202020204" pitchFamily="34" charset="0"/>
              <a:buNone/>
              <a:defRPr sz="3000" b="1" kern="1200" baseline="0">
                <a:solidFill>
                  <a:srgbClr val="007EC7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1" fontAlgn="base" hangingPunct="1">
              <a:lnSpc>
                <a:spcPts val="2500"/>
              </a:lnSpc>
              <a:spcBef>
                <a:spcPts val="1800"/>
              </a:spcBef>
              <a:spcAft>
                <a:spcPts val="600"/>
              </a:spcAft>
              <a:buClr>
                <a:srgbClr val="007EC7"/>
              </a:buClr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cs-CZ" sz="3200" dirty="0">
                <a:ea typeface="Calibri" panose="020F0502020204030204" pitchFamily="34" charset="0"/>
                <a:cs typeface="Times New Roman" panose="02020603050405020304" pitchFamily="18" charset="0"/>
              </a:rPr>
              <a:t>Opatření přijatá v ČR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083436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DC0C9F-23D6-E79E-71A3-98ECF31922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E6B2FD29-CD6E-E657-6F46-FD43DF267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1628800"/>
            <a:ext cx="8229600" cy="4248472"/>
          </a:xfrm>
        </p:spPr>
        <p:txBody>
          <a:bodyPr/>
          <a:lstStyle/>
          <a:p>
            <a:pPr marL="342900" marR="0" lvl="0" indent="-342900" algn="just" defTabSz="914400" rtl="0" eaLnBrk="1" fontAlgn="base" latinLnBrk="0" hangingPunct="1">
              <a:lnSpc>
                <a:spcPct val="106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Calibri" panose="020F0502020204030204" pitchFamily="34" charset="0"/>
              <a:buChar char="-"/>
              <a:tabLst/>
              <a:defRPr/>
            </a:pPr>
            <a:r>
              <a:rPr kumimoji="0" lang="cs-CZ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chovatelům vnímavých zvířat </a:t>
            </a: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byl </a:t>
            </a:r>
            <a:r>
              <a:rPr kumimoji="0" lang="cs-CZ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nařízen </a:t>
            </a: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zákaz stříhání ovcí externí firmou</a:t>
            </a:r>
            <a:r>
              <a:rPr kumimoji="0" lang="cs-CZ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tedy s výjimkou případů, kdy tyto úkony provádí chovatel na jím provozovaném hospodářství u hospodářských zvířat, které na tomto hospodářství chová</a:t>
            </a:r>
          </a:p>
          <a:p>
            <a:pPr marL="342900" marR="0" lvl="0" indent="-342900" algn="just" defTabSz="914400" rtl="0" eaLnBrk="1" fontAlgn="base" latinLnBrk="0" hangingPunct="1">
              <a:lnSpc>
                <a:spcPct val="106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Calibri" panose="020F0502020204030204" pitchFamily="34" charset="0"/>
              <a:buChar char="-"/>
              <a:tabLst/>
              <a:defRPr/>
            </a:pPr>
            <a:endParaRPr lang="cs-CZ" sz="2000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just" defTabSz="914400" rtl="0" eaLnBrk="1" fontAlgn="base" latinLnBrk="0" hangingPunct="1">
              <a:lnSpc>
                <a:spcPct val="106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Calibri" panose="020F0502020204030204" pitchFamily="34" charset="0"/>
              <a:buChar char="-"/>
              <a:tabLst/>
              <a:defRPr/>
            </a:pPr>
            <a:endParaRPr kumimoji="0" lang="cs-CZ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just" defTabSz="914400" rtl="0" eaLnBrk="1" fontAlgn="base" latinLnBrk="0" hangingPunct="1">
              <a:lnSpc>
                <a:spcPct val="106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alibri" panose="020F0502020204030204" pitchFamily="34" charset="0"/>
              <a:buChar char="-"/>
              <a:tabLst/>
              <a:defRPr/>
            </a:pPr>
            <a:r>
              <a:rPr kumimoji="0" lang="cs-CZ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chovatelům volně žijících sudokopytníků a dalších druhů zvířat vnímavých ke SLAK chovaných v oborách na území Moravskoslezského kraje, Zlínského kraje a Jihomoravského kraje </a:t>
            </a: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bylo nařízeno </a:t>
            </a:r>
            <a:r>
              <a:rPr kumimoji="0" lang="cs-CZ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zajištění </a:t>
            </a: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zákazu vstupu </a:t>
            </a:r>
            <a:r>
              <a:rPr kumimoji="0" lang="cs-CZ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nepovolaným osobám </a:t>
            </a: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 těchto obor</a:t>
            </a:r>
          </a:p>
          <a:p>
            <a:pPr marL="0" indent="0">
              <a:buNone/>
            </a:pPr>
            <a:endParaRPr lang="cs-CZ" dirty="0"/>
          </a:p>
        </p:txBody>
      </p:sp>
      <p:sp>
        <p:nvSpPr>
          <p:cNvPr id="5" name="Zástupný text 3">
            <a:extLst>
              <a:ext uri="{FF2B5EF4-FFF2-40B4-BE49-F238E27FC236}">
                <a16:creationId xmlns:a16="http://schemas.microsoft.com/office/drawing/2014/main" id="{5B590669-B85B-4F28-78E7-861BDCCA3EC5}"/>
              </a:ext>
            </a:extLst>
          </p:cNvPr>
          <p:cNvSpPr txBox="1">
            <a:spLocks/>
          </p:cNvSpPr>
          <p:nvPr/>
        </p:nvSpPr>
        <p:spPr bwMode="auto">
          <a:xfrm>
            <a:off x="2409274" y="260648"/>
            <a:ext cx="4490156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buClr>
                <a:srgbClr val="007EC7"/>
              </a:buClr>
              <a:buFont typeface="Arial" panose="020B0604020202020204" pitchFamily="34" charset="0"/>
              <a:buNone/>
              <a:defRPr sz="3000" b="1" kern="1200" baseline="0">
                <a:solidFill>
                  <a:srgbClr val="007EC7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1" fontAlgn="base" hangingPunct="1">
              <a:lnSpc>
                <a:spcPts val="2500"/>
              </a:lnSpc>
              <a:spcBef>
                <a:spcPts val="1800"/>
              </a:spcBef>
              <a:spcAft>
                <a:spcPts val="600"/>
              </a:spcAft>
              <a:buClr>
                <a:srgbClr val="007EC7"/>
              </a:buClr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cs-CZ" sz="3200" dirty="0">
                <a:ea typeface="Calibri" panose="020F0502020204030204" pitchFamily="34" charset="0"/>
                <a:cs typeface="Times New Roman" panose="02020603050405020304" pitchFamily="18" charset="0"/>
              </a:rPr>
              <a:t>Opatření přijatá v ČR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573313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text 3">
            <a:extLst>
              <a:ext uri="{FF2B5EF4-FFF2-40B4-BE49-F238E27FC236}">
                <a16:creationId xmlns:a16="http://schemas.microsoft.com/office/drawing/2014/main" id="{0BAED2BC-0986-3504-98D8-09CE22C9888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627784" y="354360"/>
            <a:ext cx="4896544" cy="914400"/>
          </a:xfrm>
        </p:spPr>
        <p:txBody>
          <a:bodyPr/>
          <a:lstStyle/>
          <a:p>
            <a:r>
              <a:rPr lang="cs-CZ" sz="3200" dirty="0"/>
              <a:t>Zdůvodnění opatření</a:t>
            </a:r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3C9B0648-0E58-CABF-EE51-9BE36DD6F508}"/>
              </a:ext>
            </a:extLst>
          </p:cNvPr>
          <p:cNvSpPr txBox="1"/>
          <p:nvPr/>
        </p:nvSpPr>
        <p:spPr>
          <a:xfrm>
            <a:off x="263306" y="1100526"/>
            <a:ext cx="8280920" cy="501675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 algn="just">
              <a:buFontTx/>
              <a:buChar char="-"/>
            </a:pPr>
            <a:r>
              <a:rPr lang="cs-CZ" sz="2000" dirty="0">
                <a:latin typeface="Arial"/>
                <a:cs typeface="Arial"/>
              </a:rPr>
              <a:t>výskyt několika ohnisek SLAK v sousední zemi (Slovensko)</a:t>
            </a:r>
          </a:p>
          <a:p>
            <a:pPr marL="285750" indent="-285750" algn="just">
              <a:buFontTx/>
              <a:buChar char="-"/>
            </a:pPr>
            <a:endParaRPr lang="cs-CZ" sz="2000" dirty="0"/>
          </a:p>
          <a:p>
            <a:pPr marL="285750" indent="-285750" algn="just">
              <a:buFontTx/>
              <a:buChar char="-"/>
            </a:pPr>
            <a:r>
              <a:rPr lang="cs-CZ" sz="2000" dirty="0">
                <a:latin typeface="Arial"/>
                <a:cs typeface="Arial"/>
              </a:rPr>
              <a:t>ohnisko Plavecký </a:t>
            </a:r>
            <a:r>
              <a:rPr lang="cs-CZ" sz="2000" dirty="0" err="1">
                <a:latin typeface="Arial"/>
                <a:cs typeface="Arial"/>
              </a:rPr>
              <a:t>Štvrtok</a:t>
            </a:r>
            <a:r>
              <a:rPr lang="cs-CZ" sz="2000" dirty="0">
                <a:latin typeface="Arial"/>
                <a:cs typeface="Arial"/>
              </a:rPr>
              <a:t> bylo ve vzdálenosti v řádu několika desítek km od státní hranice s ČR</a:t>
            </a:r>
          </a:p>
          <a:p>
            <a:pPr algn="just"/>
            <a:endParaRPr lang="cs-CZ" sz="2000" dirty="0"/>
          </a:p>
          <a:p>
            <a:pPr marL="285750" indent="-285750" algn="just">
              <a:buFontTx/>
              <a:buChar char="-"/>
            </a:pPr>
            <a:r>
              <a:rPr lang="cs-CZ" sz="2000" dirty="0"/>
              <a:t>vzrůstající obavy chovatelů před možným zavlečením SLAK do našich chovů</a:t>
            </a:r>
          </a:p>
          <a:p>
            <a:pPr algn="just"/>
            <a:endParaRPr lang="cs-CZ" sz="2000" dirty="0"/>
          </a:p>
          <a:p>
            <a:pPr marL="285750" indent="-285750" algn="just">
              <a:buFontTx/>
              <a:buChar char="-"/>
            </a:pPr>
            <a:r>
              <a:rPr lang="cs-CZ" sz="2000" dirty="0"/>
              <a:t>tlak Ministerstva zemědělství, chovatelských svazů, Agrární komory, Potravinářské komory na co nejpřísnější opatření</a:t>
            </a:r>
          </a:p>
          <a:p>
            <a:pPr marL="285750" indent="-285750" algn="just">
              <a:buFontTx/>
              <a:buChar char="-"/>
            </a:pPr>
            <a:endParaRPr lang="cs-CZ" sz="2000" dirty="0"/>
          </a:p>
          <a:p>
            <a:pPr marL="285750" indent="-285750" algn="just">
              <a:buFontTx/>
              <a:buChar char="-"/>
            </a:pPr>
            <a:r>
              <a:rPr lang="cs-CZ" sz="2000" dirty="0"/>
              <a:t>vysoká koncentrace hospodářství s vnímavými druhy zvířat v pohraničních oblastech</a:t>
            </a:r>
          </a:p>
          <a:p>
            <a:pPr marL="285750" indent="-285750" algn="just">
              <a:buFontTx/>
              <a:buChar char="-"/>
            </a:pPr>
            <a:endParaRPr lang="cs-CZ" sz="2000" dirty="0"/>
          </a:p>
          <a:p>
            <a:pPr marL="285750" indent="-285750" algn="just">
              <a:buFontTx/>
              <a:buChar char="-"/>
            </a:pPr>
            <a:r>
              <a:rPr lang="cs-CZ" sz="2000" dirty="0"/>
              <a:t>ČR má výrazné obchodní aktivity zejména se skotem a zároveň je tranzitní zemí v rámci obchodování se zvířaty</a:t>
            </a:r>
          </a:p>
        </p:txBody>
      </p:sp>
    </p:spTree>
    <p:extLst>
      <p:ext uri="{BB962C8B-B14F-4D97-AF65-F5344CB8AC3E}">
        <p14:creationId xmlns:p14="http://schemas.microsoft.com/office/powerpoint/2010/main" val="1579948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BEC1FC-4E6E-D61B-142A-0D4F6F6DF7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ovéPole 6">
            <a:extLst>
              <a:ext uri="{FF2B5EF4-FFF2-40B4-BE49-F238E27FC236}">
                <a16:creationId xmlns:a16="http://schemas.microsoft.com/office/drawing/2014/main" id="{36255B12-1BB9-9734-298C-9D8427409FC2}"/>
              </a:ext>
            </a:extLst>
          </p:cNvPr>
          <p:cNvSpPr txBox="1"/>
          <p:nvPr/>
        </p:nvSpPr>
        <p:spPr>
          <a:xfrm>
            <a:off x="1619672" y="332656"/>
            <a:ext cx="803027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buClr>
                <a:srgbClr val="007EC7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cs-CZ" sz="3000" b="1" i="0" u="none" strike="noStrike" kern="1200" cap="none" spc="0" normalizeH="0" baseline="0" noProof="0" dirty="0">
                <a:ln>
                  <a:noFill/>
                </a:ln>
                <a:solidFill>
                  <a:srgbClr val="007EC7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SLAK – mapa ohnisek v Maďarsku a Slovensku</a:t>
            </a:r>
          </a:p>
        </p:txBody>
      </p:sp>
      <p:pic>
        <p:nvPicPr>
          <p:cNvPr id="2" name="Obrázek 1" descr="Obsah obrázku mapa, text, atlas&#10;&#10;Obsah vygenerovaný umělou inteligencí může být nesprávný.">
            <a:extLst>
              <a:ext uri="{FF2B5EF4-FFF2-40B4-BE49-F238E27FC236}">
                <a16:creationId xmlns:a16="http://schemas.microsoft.com/office/drawing/2014/main" id="{C5AF7288-F8AE-5B51-7C3D-2609BDD3AC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761" y="2132856"/>
            <a:ext cx="8478083" cy="4259023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3" name="Rukopis 2">
                <a:extLst>
                  <a:ext uri="{FF2B5EF4-FFF2-40B4-BE49-F238E27FC236}">
                    <a16:creationId xmlns:a16="http://schemas.microsoft.com/office/drawing/2014/main" id="{2EEDD8A4-277F-E5E3-124F-8107FA17467E}"/>
                  </a:ext>
                </a:extLst>
              </p14:cNvPr>
              <p14:cNvContentPartPr/>
              <p14:nvPr/>
            </p14:nvContentPartPr>
            <p14:xfrm>
              <a:off x="2258030" y="2272477"/>
              <a:ext cx="1898280" cy="671400"/>
            </p14:xfrm>
          </p:contentPart>
        </mc:Choice>
        <mc:Fallback xmlns="">
          <p:pic>
            <p:nvPicPr>
              <p:cNvPr id="3" name="Rukopis 2">
                <a:extLst>
                  <a:ext uri="{FF2B5EF4-FFF2-40B4-BE49-F238E27FC236}">
                    <a16:creationId xmlns:a16="http://schemas.microsoft.com/office/drawing/2014/main" id="{2EEDD8A4-277F-E5E3-124F-8107FA17467E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251910" y="2266357"/>
                <a:ext cx="1910520" cy="683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5" name="Rukopis 4">
                <a:extLst>
                  <a:ext uri="{FF2B5EF4-FFF2-40B4-BE49-F238E27FC236}">
                    <a16:creationId xmlns:a16="http://schemas.microsoft.com/office/drawing/2014/main" id="{69458DEC-8593-2EDB-6059-EB66671F6FB7}"/>
                  </a:ext>
                </a:extLst>
              </p14:cNvPr>
              <p14:cNvContentPartPr/>
              <p14:nvPr/>
            </p14:nvContentPartPr>
            <p14:xfrm>
              <a:off x="2234270" y="2304157"/>
              <a:ext cx="1971000" cy="621720"/>
            </p14:xfrm>
          </p:contentPart>
        </mc:Choice>
        <mc:Fallback xmlns="">
          <p:pic>
            <p:nvPicPr>
              <p:cNvPr id="5" name="Rukopis 4">
                <a:extLst>
                  <a:ext uri="{FF2B5EF4-FFF2-40B4-BE49-F238E27FC236}">
                    <a16:creationId xmlns:a16="http://schemas.microsoft.com/office/drawing/2014/main" id="{69458DEC-8593-2EDB-6059-EB66671F6FB7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180270" y="2196517"/>
                <a:ext cx="2078640" cy="8373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2644608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text 3">
            <a:extLst>
              <a:ext uri="{FF2B5EF4-FFF2-40B4-BE49-F238E27FC236}">
                <a16:creationId xmlns:a16="http://schemas.microsoft.com/office/drawing/2014/main" id="{3E868B3B-DD44-FA80-D1B0-40BC277C956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259346" y="116632"/>
            <a:ext cx="5688632" cy="504056"/>
          </a:xfrm>
        </p:spPr>
        <p:txBody>
          <a:bodyPr/>
          <a:lstStyle/>
          <a:p>
            <a:r>
              <a:rPr lang="cs-CZ" sz="3600" dirty="0"/>
              <a:t>Hraniční přechody</a:t>
            </a:r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0AA2B214-9538-D90C-9F41-DFBEA5A0DEAE}"/>
              </a:ext>
            </a:extLst>
          </p:cNvPr>
          <p:cNvSpPr txBox="1"/>
          <p:nvPr/>
        </p:nvSpPr>
        <p:spPr>
          <a:xfrm>
            <a:off x="203085" y="739518"/>
            <a:ext cx="8871550" cy="390010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just">
              <a:lnSpc>
                <a:spcPct val="106000"/>
              </a:lnSpc>
              <a:spcAft>
                <a:spcPts val="800"/>
              </a:spcAft>
              <a:defRPr/>
            </a:pPr>
            <a:r>
              <a:rPr kumimoji="0" lang="cs-CZ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Calibri"/>
                <a:cs typeface="Times New Roman"/>
              </a:rPr>
              <a:t>Vozidlům s hmotností </a:t>
            </a:r>
            <a:r>
              <a:rPr kumimoji="0" lang="cs-CZ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Calibri"/>
                <a:cs typeface="Times New Roman"/>
              </a:rPr>
              <a:t>nad 3,5 tuny přepravujícím zvířata nebo </a:t>
            </a:r>
            <a:r>
              <a:rPr lang="cs-CZ" b="1" dirty="0">
                <a:solidFill>
                  <a:prstClr val="black"/>
                </a:solidFill>
                <a:latin typeface="Arial"/>
                <a:ea typeface="Calibri"/>
                <a:cs typeface="Times New Roman"/>
              </a:rPr>
              <a:t>určeným</a:t>
            </a:r>
            <a:r>
              <a:rPr kumimoji="0" lang="cs-CZ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Calibri"/>
                <a:cs typeface="Times New Roman"/>
              </a:rPr>
              <a:t> k přepravě zvířat, přepravujícím živočišné produkty, vedlejší živočišné produkty nebo získané produkty </a:t>
            </a:r>
            <a:r>
              <a:rPr kumimoji="0" lang="cs-CZ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Calibri"/>
                <a:cs typeface="Times New Roman"/>
              </a:rPr>
              <a:t>bylo nařízeno </a:t>
            </a:r>
            <a:r>
              <a:rPr lang="cs-CZ" dirty="0">
                <a:solidFill>
                  <a:prstClr val="black"/>
                </a:solidFill>
                <a:latin typeface="Arial"/>
                <a:ea typeface="Calibri"/>
                <a:cs typeface="Times New Roman"/>
              </a:rPr>
              <a:t>k p</a:t>
            </a:r>
            <a:r>
              <a:rPr kumimoji="0" lang="cs-CZ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Calibri"/>
                <a:cs typeface="Times New Roman"/>
              </a:rPr>
              <a:t>řekročení státní hranice z Rakouské nebo Slovenské republiky do České republiky použít pouze tyto hraniční přechody</a:t>
            </a:r>
            <a:r>
              <a:rPr lang="cs-CZ" dirty="0">
                <a:solidFill>
                  <a:prstClr val="black"/>
                </a:solidFill>
                <a:latin typeface="Arial"/>
                <a:ea typeface="Calibri"/>
                <a:cs typeface="Times New Roman"/>
              </a:rPr>
              <a:t>:</a:t>
            </a:r>
            <a:endParaRPr kumimoji="0" lang="cs-CZ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Calibri"/>
              <a:cs typeface="Times New Roman"/>
            </a:endParaRPr>
          </a:p>
          <a:p>
            <a:pPr marL="342900" marR="0" lvl="0" indent="-342900" algn="just" defTabSz="914400" rtl="0" eaLnBrk="1" fontAlgn="base" latinLnBrk="0" hangingPunct="1">
              <a:lnSpc>
                <a:spcPct val="106000"/>
              </a:lnSpc>
              <a:spcBef>
                <a:spcPct val="0"/>
              </a:spcBef>
              <a:spcAft>
                <a:spcPct val="0"/>
              </a:spcAft>
              <a:buClrTx/>
              <a:buSzTx/>
              <a:buAutoNum type="arabicPeriod"/>
              <a:tabLst/>
              <a:defRPr/>
            </a:pPr>
            <a:r>
              <a:rPr kumimoji="0" lang="cs-CZ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Calibri"/>
                <a:cs typeface="Times New Roman"/>
              </a:rPr>
              <a:t>Hatě –  </a:t>
            </a:r>
            <a:r>
              <a:rPr kumimoji="0" lang="cs-CZ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Calibri"/>
                <a:cs typeface="Times New Roman"/>
              </a:rPr>
              <a:t>Kleinhaugsdorf</a:t>
            </a:r>
            <a:r>
              <a:rPr kumimoji="0" lang="cs-CZ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Calibri"/>
                <a:cs typeface="Times New Roman"/>
              </a:rPr>
              <a:t>, </a:t>
            </a:r>
            <a:endParaRPr lang="cs-CZ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Calibri"/>
              <a:cs typeface="Times New Roman"/>
            </a:endParaRPr>
          </a:p>
          <a:p>
            <a:pPr marL="342900" marR="0" lvl="0" indent="-342900" algn="just" defTabSz="914400" rtl="0" eaLnBrk="1" fontAlgn="base" latinLnBrk="0" hangingPunct="1">
              <a:lnSpc>
                <a:spcPct val="106000"/>
              </a:lnSpc>
              <a:spcBef>
                <a:spcPct val="0"/>
              </a:spcBef>
              <a:spcAft>
                <a:spcPct val="0"/>
              </a:spcAft>
              <a:buClrTx/>
              <a:buSzTx/>
              <a:buAutoNum type="arabicPeriod"/>
              <a:tabLst/>
              <a:defRPr/>
            </a:pPr>
            <a:r>
              <a:rPr kumimoji="0" lang="cs-CZ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Calibri"/>
                <a:cs typeface="Times New Roman"/>
              </a:rPr>
              <a:t>Mikulov – </a:t>
            </a:r>
            <a:r>
              <a:rPr kumimoji="0" lang="cs-CZ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Calibri"/>
                <a:cs typeface="Times New Roman"/>
              </a:rPr>
              <a:t>Drasenhofen</a:t>
            </a:r>
            <a:endParaRPr lang="cs-CZ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Calibri"/>
              <a:cs typeface="Times New Roman"/>
            </a:endParaRPr>
          </a:p>
          <a:p>
            <a:pPr marL="342900" marR="0" lvl="0" indent="-342900" algn="just" defTabSz="914400" rtl="0" eaLnBrk="1" fontAlgn="base" latinLnBrk="0" hangingPunct="1">
              <a:lnSpc>
                <a:spcPct val="106000"/>
              </a:lnSpc>
              <a:spcBef>
                <a:spcPct val="0"/>
              </a:spcBef>
              <a:spcAft>
                <a:spcPct val="0"/>
              </a:spcAft>
              <a:buClrTx/>
              <a:buSzTx/>
              <a:buAutoNum type="arabicPeriod"/>
              <a:tabLst/>
              <a:defRPr/>
            </a:pPr>
            <a:r>
              <a:rPr kumimoji="0" lang="cs-CZ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Lanžhot –  Brodské </a:t>
            </a:r>
            <a:endParaRPr lang="cs-CZ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just" defTabSz="914400" rtl="0" eaLnBrk="1" fontAlgn="base" latinLnBrk="0" hangingPunct="1">
              <a:lnSpc>
                <a:spcPct val="106000"/>
              </a:lnSpc>
              <a:spcBef>
                <a:spcPct val="0"/>
              </a:spcBef>
              <a:spcAft>
                <a:spcPct val="0"/>
              </a:spcAft>
              <a:buClrTx/>
              <a:buSzTx/>
              <a:buAutoNum type="arabicPeriod"/>
              <a:tabLst/>
              <a:defRPr/>
            </a:pPr>
            <a:r>
              <a:rPr kumimoji="0" lang="cs-CZ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Calibri"/>
                <a:cs typeface="Times New Roman"/>
              </a:rPr>
              <a:t>Starý Hrozenkov – </a:t>
            </a:r>
            <a:r>
              <a:rPr kumimoji="0" lang="cs-CZ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Calibri"/>
                <a:cs typeface="Times New Roman"/>
              </a:rPr>
              <a:t>Drietoma</a:t>
            </a:r>
            <a:endParaRPr lang="cs-CZ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Calibri"/>
              <a:cs typeface="Times New Roman"/>
            </a:endParaRPr>
          </a:p>
          <a:p>
            <a:pPr marL="342900" marR="0" lvl="0" indent="-342900" algn="just" defTabSz="914400" rtl="0" eaLnBrk="1" fontAlgn="base" latinLnBrk="0" hangingPunct="1">
              <a:lnSpc>
                <a:spcPct val="106000"/>
              </a:lnSpc>
              <a:spcBef>
                <a:spcPct val="0"/>
              </a:spcBef>
              <a:spcAft>
                <a:spcPct val="0"/>
              </a:spcAft>
              <a:buClrTx/>
              <a:buSzTx/>
              <a:buAutoNum type="arabicPeriod"/>
              <a:tabLst/>
              <a:defRPr/>
            </a:pPr>
            <a:r>
              <a:rPr kumimoji="0" lang="cs-CZ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Calibri"/>
                <a:cs typeface="Times New Roman"/>
              </a:rPr>
              <a:t>Mosty  u  Jablunkova  –  </a:t>
            </a:r>
            <a:r>
              <a:rPr kumimoji="0" lang="cs-CZ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Calibri"/>
                <a:cs typeface="Times New Roman"/>
              </a:rPr>
              <a:t>Svrčinovec</a:t>
            </a:r>
            <a:endParaRPr lang="cs-CZ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Calibri"/>
              <a:cs typeface="Times New Roman"/>
            </a:endParaRPr>
          </a:p>
          <a:p>
            <a:pPr marL="342900" marR="0" lvl="0" indent="-342900" algn="just" defTabSz="914400" rtl="0" eaLnBrk="1" fontAlgn="base" latinLnBrk="0" hangingPunct="1">
              <a:lnSpc>
                <a:spcPct val="106000"/>
              </a:lnSpc>
              <a:spcBef>
                <a:spcPct val="0"/>
              </a:spcBef>
              <a:spcAft>
                <a:spcPct val="0"/>
              </a:spcAft>
              <a:buClrTx/>
              <a:buSzTx/>
              <a:buAutoNum type="arabicPeriod"/>
              <a:tabLst/>
              <a:defRPr/>
            </a:pPr>
            <a:r>
              <a:rPr kumimoji="0" lang="cs-CZ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Calibri"/>
                <a:cs typeface="Times New Roman"/>
              </a:rPr>
              <a:t>Halámky – </a:t>
            </a:r>
            <a:r>
              <a:rPr kumimoji="0" lang="cs-CZ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Calibri"/>
                <a:cs typeface="Times New Roman"/>
              </a:rPr>
              <a:t>Nagelberg</a:t>
            </a:r>
            <a:endParaRPr lang="cs-CZ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Calibri"/>
              <a:cs typeface="Times New Roman"/>
            </a:endParaRPr>
          </a:p>
          <a:p>
            <a:pPr marL="0" marR="0" lvl="0" indent="0" algn="just" defTabSz="914400" rtl="0" eaLnBrk="1" fontAlgn="base" latinLnBrk="0" hangingPunct="1">
              <a:lnSpc>
                <a:spcPct val="106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cs-CZ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6000"/>
              </a:lnSpc>
              <a:defRPr/>
            </a:pPr>
            <a:endParaRPr lang="cs-CZ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Calibri"/>
              <a:cs typeface="Arial"/>
            </a:endParaRPr>
          </a:p>
          <a:p>
            <a:pPr marL="0" marR="0" lvl="0" indent="0" algn="just" defTabSz="914400" rtl="0" eaLnBrk="1" fontAlgn="base" latinLnBrk="0" hangingPunct="1">
              <a:lnSpc>
                <a:spcPct val="106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cs-CZ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2387626"/>
      </p:ext>
    </p:extLst>
  </p:cSld>
  <p:clrMapOvr>
    <a:masterClrMapping/>
  </p:clrMapOvr>
</p:sld>
</file>

<file path=ppt/theme/theme1.xml><?xml version="1.0" encoding="utf-8"?>
<a:theme xmlns:a="http://schemas.openxmlformats.org/drawingml/2006/main" name="SVS_sablona_PPT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SVS_sablona_PPT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SVS_sablona_PPT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A47AE114ED4DC24588C1B401884E03A7" ma:contentTypeVersion="4" ma:contentTypeDescription="Vytvoří nový dokument" ma:contentTypeScope="" ma:versionID="bddfd9d32a6c008912c4454638026059">
  <xsd:schema xmlns:xsd="http://www.w3.org/2001/XMLSchema" xmlns:xs="http://www.w3.org/2001/XMLSchema" xmlns:p="http://schemas.microsoft.com/office/2006/metadata/properties" xmlns:ns2="1b1abd05-0a2c-4023-8b57-57fce4fb0e6a" targetNamespace="http://schemas.microsoft.com/office/2006/metadata/properties" ma:root="true" ma:fieldsID="3085d6990d6c16c57a8ca887c5e9d373" ns2:_="">
    <xsd:import namespace="1b1abd05-0a2c-4023-8b57-57fce4fb0e6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b1abd05-0a2c-4023-8b57-57fce4fb0e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95897B5-9E41-4F78-B39C-054DDCEFFFE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b1abd05-0a2c-4023-8b57-57fce4fb0e6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516D5B1-DAD8-4116-B439-38B2B1A3A16C}">
  <ds:schemaRefs>
    <ds:schemaRef ds:uri="http://schemas.microsoft.com/office/2006/metadata/properties"/>
    <ds:schemaRef ds:uri="http://purl.org/dc/elements/1.1/"/>
    <ds:schemaRef ds:uri="http://schemas.microsoft.com/office/infopath/2007/PartnerControls"/>
    <ds:schemaRef ds:uri="http://www.w3.org/XML/1998/namespace"/>
    <ds:schemaRef ds:uri="http://schemas.microsoft.com/office/2006/documentManagement/types"/>
    <ds:schemaRef ds:uri="1b1abd05-0a2c-4023-8b57-57fce4fb0e6a"/>
    <ds:schemaRef ds:uri="http://schemas.openxmlformats.org/package/2006/metadata/core-properties"/>
    <ds:schemaRef ds:uri="http://purl.org/dc/dcmitype/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0F854F90-1C0E-4B9E-964B-A6C7766F07C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4576</TotalTime>
  <Words>1421</Words>
  <Application>Microsoft Office PowerPoint</Application>
  <PresentationFormat>Předvádění na obrazovce (4:3)</PresentationFormat>
  <Paragraphs>267</Paragraphs>
  <Slides>32</Slides>
  <Notes>16</Notes>
  <HiddenSlides>0</HiddenSlides>
  <MMClips>0</MMClips>
  <ScaleCrop>false</ScaleCrop>
  <HeadingPairs>
    <vt:vector size="6" baseType="variant">
      <vt:variant>
        <vt:lpstr>Použitá písma</vt:lpstr>
      </vt:variant>
      <vt:variant>
        <vt:i4>4</vt:i4>
      </vt:variant>
      <vt:variant>
        <vt:lpstr>Motiv</vt:lpstr>
      </vt:variant>
      <vt:variant>
        <vt:i4>3</vt:i4>
      </vt:variant>
      <vt:variant>
        <vt:lpstr>Nadpisy snímků</vt:lpstr>
      </vt:variant>
      <vt:variant>
        <vt:i4>32</vt:i4>
      </vt:variant>
    </vt:vector>
  </HeadingPairs>
  <TitlesOfParts>
    <vt:vector size="39" baseType="lpstr">
      <vt:lpstr>Arial</vt:lpstr>
      <vt:lpstr>Calibri</vt:lpstr>
      <vt:lpstr>Times New Roman</vt:lpstr>
      <vt:lpstr>Wingdings</vt:lpstr>
      <vt:lpstr>SVS_sablona_PPT</vt:lpstr>
      <vt:lpstr>1_SVS_sablona_PPT</vt:lpstr>
      <vt:lpstr>2_SVS_sablona_PPT</vt:lpstr>
      <vt:lpstr>Agrokomplex Nitra  </vt:lpstr>
      <vt:lpstr>MVDr. Zbyněk Semerád – SVS ČR 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Podezření  na SLAK – skot   Jihomoravský kraj  </vt:lpstr>
      <vt:lpstr>Prezentace aplikace PowerPoint</vt:lpstr>
      <vt:lpstr>Prezentace aplikace PowerPoint</vt:lpstr>
      <vt:lpstr>Podezření SLAK – prasata   Jihočeský kraj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Opatření na hranicích    Fotografie</vt:lpstr>
      <vt:lpstr>Prezentace aplikace PowerPoint</vt:lpstr>
      <vt:lpstr>Dezinfekční rohože</vt:lpstr>
      <vt:lpstr>Prezentace aplikace PowerPoint</vt:lpstr>
      <vt:lpstr>Dzsinfekční rámy</vt:lpstr>
      <vt:lpstr>Dezinfekční rámy</vt:lpstr>
      <vt:lpstr>Prezentace aplikace PowerPoint</vt:lpstr>
      <vt:lpstr>Děkuji za pozornost</vt:lpstr>
    </vt:vector>
  </TitlesOfParts>
  <Company>SVS ČR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Dlouhý název prezentace  na dva řádky pod sebou</dc:title>
  <dc:creator>Richard Wallo</dc:creator>
  <cp:lastModifiedBy>MVDr. Zbyněk Semerád</cp:lastModifiedBy>
  <cp:revision>524</cp:revision>
  <cp:lastPrinted>2025-03-19T14:50:43Z</cp:lastPrinted>
  <dcterms:created xsi:type="dcterms:W3CDTF">2016-11-07T07:51:11Z</dcterms:created>
  <dcterms:modified xsi:type="dcterms:W3CDTF">2025-09-01T11:32:18Z</dcterms:modified>
</cp:coreProperties>
</file>